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 id="2147483671" r:id="rId2"/>
  </p:sldMasterIdLst>
  <p:notesMasterIdLst>
    <p:notesMasterId r:id="rId38"/>
  </p:notesMasterIdLst>
  <p:sldIdLst>
    <p:sldId id="256" r:id="rId3"/>
    <p:sldId id="29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9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94"/>
  </p:normalViewPr>
  <p:slideViewPr>
    <p:cSldViewPr snapToGrid="0">
      <p:cViewPr varScale="1">
        <p:scale>
          <a:sx n="96" d="100"/>
          <a:sy n="96" d="100"/>
        </p:scale>
        <p:origin x="184" y="12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07e4659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07e4659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00e23f513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00e23f513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900e23f513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900e23f513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c1b40a4d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c1b40a4d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900e23f513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900e23f51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00e23f513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00e23f513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8c1b40a4d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8c1b40a4d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ccb56b7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ccb56b7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8ccb56b7d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8ccb56b7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8d16a4ab9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8d16a4ab9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347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d16a4ab9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d16a4ab9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90c5e8f4c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90c5e8f4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8d16a4ab9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8d16a4ab9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8d16a4ab9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8d16a4ab9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8d16a4ab9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8d16a4ab9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8d16a4ab9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8d16a4ab9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8d16a4ab9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8d16a4ab9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8d16a4ab9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8d16a4ab9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8d16a4ab9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8d16a4ab9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8d16a4ab9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8d16a4ab9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8d16a4ab9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8d16a4ab9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d16a4ab9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8d16a4ab9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00e23f513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00e23f513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d16a4ab9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d16a4ab9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d16a4ab9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8d16a4ab9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d16a4ab9b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8d16a4ab9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900e23f513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900e23f513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0421c40e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0421c40e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0562c393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0562c393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8c53ca07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8c53ca07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Shivdasani, R. and Orkin, S. (1996) ‘The transcriptional control of hematopoiesis [see comments]’, </a:t>
            </a:r>
            <a:r>
              <a:rPr lang="en" i="1">
                <a:solidFill>
                  <a:schemeClr val="dk1"/>
                </a:solidFill>
              </a:rPr>
              <a:t>Blood</a:t>
            </a:r>
            <a:r>
              <a:rPr lang="en">
                <a:solidFill>
                  <a:schemeClr val="dk1"/>
                </a:solidFill>
              </a:rPr>
              <a:t>, 87(10), pp. 4025–4039. doi:10.1182/blood.v87.10.4025.bloodjournal87104025.</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8c53ca070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8c53ca07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Figures: </a:t>
            </a:r>
            <a:r>
              <a:rPr lang="en">
                <a:solidFill>
                  <a:schemeClr val="dk1"/>
                </a:solidFill>
              </a:rPr>
              <a:t>Rhodes, J. </a:t>
            </a:r>
            <a:r>
              <a:rPr lang="en" i="1">
                <a:solidFill>
                  <a:schemeClr val="dk1"/>
                </a:solidFill>
              </a:rPr>
              <a:t>et al.</a:t>
            </a:r>
            <a:r>
              <a:rPr lang="en">
                <a:solidFill>
                  <a:schemeClr val="dk1"/>
                </a:solidFill>
              </a:rPr>
              <a:t> (2005) ‘Interplay of pu.1 and Gata1 determines Myelo-erythroid progenitor cell fate in zebrafish’, </a:t>
            </a:r>
            <a:r>
              <a:rPr lang="en" i="1">
                <a:solidFill>
                  <a:schemeClr val="dk1"/>
                </a:solidFill>
              </a:rPr>
              <a:t>Developmental Cell</a:t>
            </a:r>
            <a:r>
              <a:rPr lang="en">
                <a:solidFill>
                  <a:schemeClr val="dk1"/>
                </a:solidFill>
              </a:rPr>
              <a:t>, 8(1), pp. 97–108. doi:10.1016/j.devcel.2004.11.014.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907e46599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907e46599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Figures: </a:t>
            </a:r>
            <a:r>
              <a:rPr lang="en">
                <a:solidFill>
                  <a:schemeClr val="dk1"/>
                </a:solidFill>
              </a:rPr>
              <a:t>Rhodes, J. </a:t>
            </a:r>
            <a:r>
              <a:rPr lang="en" i="1">
                <a:solidFill>
                  <a:schemeClr val="dk1"/>
                </a:solidFill>
              </a:rPr>
              <a:t>et al.</a:t>
            </a:r>
            <a:r>
              <a:rPr lang="en">
                <a:solidFill>
                  <a:schemeClr val="dk1"/>
                </a:solidFill>
              </a:rPr>
              <a:t> (2005) ‘Interplay of pu.1 and Gata1 determines Myelo-erythroid progenitor cell fate in zebrafish’, </a:t>
            </a:r>
            <a:r>
              <a:rPr lang="en" i="1">
                <a:solidFill>
                  <a:schemeClr val="dk1"/>
                </a:solidFill>
              </a:rPr>
              <a:t>Developmental Cell</a:t>
            </a:r>
            <a:r>
              <a:rPr lang="en">
                <a:solidFill>
                  <a:schemeClr val="dk1"/>
                </a:solidFill>
              </a:rPr>
              <a:t>, 8(1), pp. 97–108. doi:10.1016/j.devcel.2004.11.014.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8c53ca070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8c53ca07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Roeder, I. and Glauche, I. (2006) ‘Towards an understanding of lineage specification in hematopoietic stem cells: A mathematical model for the interaction of transcription factors GATA-1 and pu.1’, </a:t>
            </a:r>
            <a:r>
              <a:rPr lang="en" i="1">
                <a:solidFill>
                  <a:schemeClr val="dk1"/>
                </a:solidFill>
              </a:rPr>
              <a:t>Journal of Theoretical Biology</a:t>
            </a:r>
            <a:r>
              <a:rPr lang="en">
                <a:solidFill>
                  <a:schemeClr val="dk1"/>
                </a:solidFill>
              </a:rPr>
              <a:t>, 241(4), pp. 852–865. doi:10.1016/j.jtbi.2006.01.021.</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c53ca07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c53ca07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a:t>
            </a:r>
            <a:r>
              <a:rPr lang="en">
                <a:solidFill>
                  <a:schemeClr val="dk1"/>
                </a:solidFill>
              </a:rPr>
              <a:t>Graf, T. and Enver, T. (2009) ‘Forcing cells to change lineages’, </a:t>
            </a:r>
            <a:r>
              <a:rPr lang="en" i="1">
                <a:solidFill>
                  <a:schemeClr val="dk1"/>
                </a:solidFill>
              </a:rPr>
              <a:t>Nature</a:t>
            </a:r>
            <a:r>
              <a:rPr lang="en">
                <a:solidFill>
                  <a:schemeClr val="dk1"/>
                </a:solidFill>
              </a:rPr>
              <a:t>, 462(7273), pp. 587–594. doi:10.1038/nature08533. </a:t>
            </a:r>
            <a:endParaRPr sz="1000">
              <a:latin typeface="Calibri"/>
              <a:ea typeface="Calibri"/>
              <a:cs typeface="Calibri"/>
              <a:sym typeface="Calibri"/>
            </a:endParaRPr>
          </a:p>
          <a:p>
            <a:pPr marL="0" lvl="0" indent="0" algn="l" rtl="0">
              <a:spcBef>
                <a:spcPts val="0"/>
              </a:spcBef>
              <a:spcAft>
                <a:spcPts val="0"/>
              </a:spcAft>
              <a:buNone/>
            </a:pPr>
            <a:r>
              <a:rPr lang="en"/>
              <a:t>Text: </a:t>
            </a:r>
            <a:r>
              <a:rPr lang="en">
                <a:solidFill>
                  <a:schemeClr val="dk1"/>
                </a:solidFill>
              </a:rPr>
              <a:t>Duff, C. </a:t>
            </a:r>
            <a:r>
              <a:rPr lang="en" i="1">
                <a:solidFill>
                  <a:schemeClr val="dk1"/>
                </a:solidFill>
              </a:rPr>
              <a:t>et al.</a:t>
            </a:r>
            <a:r>
              <a:rPr lang="en">
                <a:solidFill>
                  <a:schemeClr val="dk1"/>
                </a:solidFill>
              </a:rPr>
              <a:t> (2011) ‘Mathematical modelling of stem cell differentiation: The pu.1–GATA-1 interaction’, </a:t>
            </a:r>
            <a:r>
              <a:rPr lang="en" i="1">
                <a:solidFill>
                  <a:schemeClr val="dk1"/>
                </a:solidFill>
              </a:rPr>
              <a:t>Journal of Mathematical Biology</a:t>
            </a:r>
            <a:r>
              <a:rPr lang="en">
                <a:solidFill>
                  <a:schemeClr val="dk1"/>
                </a:solidFill>
              </a:rPr>
              <a:t>, 64(3), pp. 449–468. doi:10.1007/s00285-011-0419-3.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998"/>
              </a:buClr>
              <a:buSzPts val="1800"/>
              <a:buNone/>
              <a:defRPr sz="1800">
                <a:solidFill>
                  <a:srgbClr val="888998"/>
                </a:solidFill>
              </a:defRPr>
            </a:lvl1pPr>
            <a:lvl2pPr marL="914400" lvl="1" indent="-228600" algn="l" rtl="0">
              <a:lnSpc>
                <a:spcPct val="90000"/>
              </a:lnSpc>
              <a:spcBef>
                <a:spcPts val="400"/>
              </a:spcBef>
              <a:spcAft>
                <a:spcPts val="0"/>
              </a:spcAft>
              <a:buClr>
                <a:srgbClr val="888998"/>
              </a:buClr>
              <a:buSzPts val="1500"/>
              <a:buNone/>
              <a:defRPr sz="1500">
                <a:solidFill>
                  <a:srgbClr val="888998"/>
                </a:solidFill>
              </a:defRPr>
            </a:lvl2pPr>
            <a:lvl3pPr marL="1371600" lvl="2" indent="-228600" algn="l" rtl="0">
              <a:lnSpc>
                <a:spcPct val="90000"/>
              </a:lnSpc>
              <a:spcBef>
                <a:spcPts val="400"/>
              </a:spcBef>
              <a:spcAft>
                <a:spcPts val="0"/>
              </a:spcAft>
              <a:buClr>
                <a:srgbClr val="888998"/>
              </a:buClr>
              <a:buSzPts val="1400"/>
              <a:buNone/>
              <a:defRPr sz="1400">
                <a:solidFill>
                  <a:srgbClr val="888998"/>
                </a:solidFill>
              </a:defRPr>
            </a:lvl3pPr>
            <a:lvl4pPr marL="1828800" lvl="3" indent="-228600" algn="l" rtl="0">
              <a:lnSpc>
                <a:spcPct val="90000"/>
              </a:lnSpc>
              <a:spcBef>
                <a:spcPts val="400"/>
              </a:spcBef>
              <a:spcAft>
                <a:spcPts val="0"/>
              </a:spcAft>
              <a:buClr>
                <a:srgbClr val="888998"/>
              </a:buClr>
              <a:buSzPts val="1200"/>
              <a:buNone/>
              <a:defRPr sz="1200">
                <a:solidFill>
                  <a:srgbClr val="888998"/>
                </a:solidFill>
              </a:defRPr>
            </a:lvl4pPr>
            <a:lvl5pPr marL="2286000" lvl="4" indent="-228600" algn="l" rtl="0">
              <a:lnSpc>
                <a:spcPct val="90000"/>
              </a:lnSpc>
              <a:spcBef>
                <a:spcPts val="400"/>
              </a:spcBef>
              <a:spcAft>
                <a:spcPts val="0"/>
              </a:spcAft>
              <a:buClr>
                <a:srgbClr val="888998"/>
              </a:buClr>
              <a:buSzPts val="1200"/>
              <a:buNone/>
              <a:defRPr sz="1200">
                <a:solidFill>
                  <a:srgbClr val="888998"/>
                </a:solidFill>
              </a:defRPr>
            </a:lvl5pPr>
            <a:lvl6pPr marL="2743200" lvl="5" indent="-228600" algn="l" rtl="0">
              <a:lnSpc>
                <a:spcPct val="90000"/>
              </a:lnSpc>
              <a:spcBef>
                <a:spcPts val="400"/>
              </a:spcBef>
              <a:spcAft>
                <a:spcPts val="0"/>
              </a:spcAft>
              <a:buClr>
                <a:srgbClr val="888998"/>
              </a:buClr>
              <a:buSzPts val="1200"/>
              <a:buNone/>
              <a:defRPr sz="1200">
                <a:solidFill>
                  <a:srgbClr val="888998"/>
                </a:solidFill>
              </a:defRPr>
            </a:lvl6pPr>
            <a:lvl7pPr marL="3200400" lvl="6" indent="-228600" algn="l" rtl="0">
              <a:lnSpc>
                <a:spcPct val="90000"/>
              </a:lnSpc>
              <a:spcBef>
                <a:spcPts val="400"/>
              </a:spcBef>
              <a:spcAft>
                <a:spcPts val="0"/>
              </a:spcAft>
              <a:buClr>
                <a:srgbClr val="888998"/>
              </a:buClr>
              <a:buSzPts val="1200"/>
              <a:buNone/>
              <a:defRPr sz="1200">
                <a:solidFill>
                  <a:srgbClr val="888998"/>
                </a:solidFill>
              </a:defRPr>
            </a:lvl7pPr>
            <a:lvl8pPr marL="3657600" lvl="7" indent="-228600" algn="l" rtl="0">
              <a:lnSpc>
                <a:spcPct val="90000"/>
              </a:lnSpc>
              <a:spcBef>
                <a:spcPts val="400"/>
              </a:spcBef>
              <a:spcAft>
                <a:spcPts val="0"/>
              </a:spcAft>
              <a:buClr>
                <a:srgbClr val="888998"/>
              </a:buClr>
              <a:buSzPts val="1200"/>
              <a:buNone/>
              <a:defRPr sz="1200">
                <a:solidFill>
                  <a:srgbClr val="888998"/>
                </a:solidFill>
              </a:defRPr>
            </a:lvl8pPr>
            <a:lvl9pPr marL="4114800" lvl="8" indent="-228600" algn="l" rtl="0">
              <a:lnSpc>
                <a:spcPct val="90000"/>
              </a:lnSpc>
              <a:spcBef>
                <a:spcPts val="400"/>
              </a:spcBef>
              <a:spcAft>
                <a:spcPts val="0"/>
              </a:spcAft>
              <a:buClr>
                <a:srgbClr val="888998"/>
              </a:buClr>
              <a:buSzPts val="1200"/>
              <a:buNone/>
              <a:defRPr sz="1200">
                <a:solidFill>
                  <a:srgbClr val="88899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99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99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998"/>
                </a:solidFill>
                <a:latin typeface="Calibri"/>
                <a:ea typeface="Calibri"/>
                <a:cs typeface="Calibri"/>
                <a:sym typeface="Calibri"/>
              </a:defRPr>
            </a:lvl1pPr>
            <a:lvl2pPr marL="0" marR="0" lvl="1" indent="0" algn="r" rtl="0">
              <a:spcBef>
                <a:spcPts val="0"/>
              </a:spcBef>
              <a:buNone/>
              <a:defRPr sz="900" b="0" i="0" u="none" strike="noStrike" cap="none">
                <a:solidFill>
                  <a:srgbClr val="888998"/>
                </a:solidFill>
                <a:latin typeface="Calibri"/>
                <a:ea typeface="Calibri"/>
                <a:cs typeface="Calibri"/>
                <a:sym typeface="Calibri"/>
              </a:defRPr>
            </a:lvl2pPr>
            <a:lvl3pPr marL="0" marR="0" lvl="2" indent="0" algn="r" rtl="0">
              <a:spcBef>
                <a:spcPts val="0"/>
              </a:spcBef>
              <a:buNone/>
              <a:defRPr sz="900" b="0" i="0" u="none" strike="noStrike" cap="none">
                <a:solidFill>
                  <a:srgbClr val="888998"/>
                </a:solidFill>
                <a:latin typeface="Calibri"/>
                <a:ea typeface="Calibri"/>
                <a:cs typeface="Calibri"/>
                <a:sym typeface="Calibri"/>
              </a:defRPr>
            </a:lvl3pPr>
            <a:lvl4pPr marL="0" marR="0" lvl="3" indent="0" algn="r" rtl="0">
              <a:spcBef>
                <a:spcPts val="0"/>
              </a:spcBef>
              <a:buNone/>
              <a:defRPr sz="900" b="0" i="0" u="none" strike="noStrike" cap="none">
                <a:solidFill>
                  <a:srgbClr val="888998"/>
                </a:solidFill>
                <a:latin typeface="Calibri"/>
                <a:ea typeface="Calibri"/>
                <a:cs typeface="Calibri"/>
                <a:sym typeface="Calibri"/>
              </a:defRPr>
            </a:lvl4pPr>
            <a:lvl5pPr marL="0" marR="0" lvl="4" indent="0" algn="r" rtl="0">
              <a:spcBef>
                <a:spcPts val="0"/>
              </a:spcBef>
              <a:buNone/>
              <a:defRPr sz="900" b="0" i="0" u="none" strike="noStrike" cap="none">
                <a:solidFill>
                  <a:srgbClr val="888998"/>
                </a:solidFill>
                <a:latin typeface="Calibri"/>
                <a:ea typeface="Calibri"/>
                <a:cs typeface="Calibri"/>
                <a:sym typeface="Calibri"/>
              </a:defRPr>
            </a:lvl5pPr>
            <a:lvl6pPr marL="0" marR="0" lvl="5" indent="0" algn="r" rtl="0">
              <a:spcBef>
                <a:spcPts val="0"/>
              </a:spcBef>
              <a:buNone/>
              <a:defRPr sz="900" b="0" i="0" u="none" strike="noStrike" cap="none">
                <a:solidFill>
                  <a:srgbClr val="888998"/>
                </a:solidFill>
                <a:latin typeface="Calibri"/>
                <a:ea typeface="Calibri"/>
                <a:cs typeface="Calibri"/>
                <a:sym typeface="Calibri"/>
              </a:defRPr>
            </a:lvl6pPr>
            <a:lvl7pPr marL="0" marR="0" lvl="6" indent="0" algn="r" rtl="0">
              <a:spcBef>
                <a:spcPts val="0"/>
              </a:spcBef>
              <a:buNone/>
              <a:defRPr sz="900" b="0" i="0" u="none" strike="noStrike" cap="none">
                <a:solidFill>
                  <a:srgbClr val="888998"/>
                </a:solidFill>
                <a:latin typeface="Calibri"/>
                <a:ea typeface="Calibri"/>
                <a:cs typeface="Calibri"/>
                <a:sym typeface="Calibri"/>
              </a:defRPr>
            </a:lvl7pPr>
            <a:lvl8pPr marL="0" marR="0" lvl="7" indent="0" algn="r" rtl="0">
              <a:spcBef>
                <a:spcPts val="0"/>
              </a:spcBef>
              <a:buNone/>
              <a:defRPr sz="900" b="0" i="0" u="none" strike="noStrike" cap="none">
                <a:solidFill>
                  <a:srgbClr val="888998"/>
                </a:solidFill>
                <a:latin typeface="Calibri"/>
                <a:ea typeface="Calibri"/>
                <a:cs typeface="Calibri"/>
                <a:sym typeface="Calibri"/>
              </a:defRPr>
            </a:lvl8pPr>
            <a:lvl9pPr marL="0" marR="0" lvl="8" indent="0" algn="r" rtl="0">
              <a:spcBef>
                <a:spcPts val="0"/>
              </a:spcBef>
              <a:buNone/>
              <a:defRPr sz="900" b="0" i="0" u="none" strike="noStrike" cap="none">
                <a:solidFill>
                  <a:srgbClr val="88899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en">
                <a:latin typeface="Georgia"/>
                <a:ea typeface="Georgia"/>
                <a:cs typeface="Georgia"/>
                <a:sym typeface="Georgia"/>
              </a:rPr>
              <a:t>Mathematical Modeling of a Bi-factor Stem Cell Differentiation System</a:t>
            </a:r>
            <a:endParaRPr>
              <a:latin typeface="Georgia"/>
              <a:ea typeface="Georgia"/>
              <a:cs typeface="Georgia"/>
              <a:sym typeface="Georgia"/>
            </a:endParaRPr>
          </a:p>
        </p:txBody>
      </p:sp>
      <p:sp>
        <p:nvSpPr>
          <p:cNvPr id="130" name="Google Shape;130;p25"/>
          <p:cNvSpPr txBox="1">
            <a:spLocks noGrp="1"/>
          </p:cNvSpPr>
          <p:nvPr>
            <p:ph type="subTitle" idx="1"/>
          </p:nvPr>
        </p:nvSpPr>
        <p:spPr>
          <a:xfrm>
            <a:off x="1143000" y="2960525"/>
            <a:ext cx="6858000" cy="1349700"/>
          </a:xfrm>
          <a:prstGeom prst="rect">
            <a:avLst/>
          </a:prstGeom>
        </p:spPr>
        <p:txBody>
          <a:bodyPr spcFirstLastPara="1" wrap="square" lIns="68575" tIns="34275" rIns="68575" bIns="34275" anchor="t" anchorCtr="0">
            <a:normAutofit fontScale="92500" lnSpcReduction="10000"/>
          </a:bodyPr>
          <a:lstStyle/>
          <a:p>
            <a:pPr marL="0" indent="0"/>
            <a:r>
              <a:rPr lang="en-US" dirty="0" err="1">
                <a:latin typeface="Georgia"/>
                <a:ea typeface="Georgia"/>
                <a:cs typeface="Georgia"/>
                <a:sym typeface="Georgia"/>
              </a:rPr>
              <a:t>Fangrui</a:t>
            </a:r>
            <a:r>
              <a:rPr lang="en-US" dirty="0">
                <a:latin typeface="Georgia"/>
                <a:ea typeface="Georgia"/>
                <a:cs typeface="Georgia"/>
                <a:sym typeface="Georgia"/>
              </a:rPr>
              <a:t> (Lori) Liu</a:t>
            </a:r>
          </a:p>
          <a:p>
            <a:pPr marL="0" indent="0"/>
            <a:r>
              <a:rPr lang="en-US" dirty="0" err="1">
                <a:latin typeface="Georgia"/>
                <a:ea typeface="Georgia"/>
                <a:cs typeface="Georgia"/>
                <a:sym typeface="Georgia"/>
              </a:rPr>
              <a:t>Youyuan</a:t>
            </a:r>
            <a:r>
              <a:rPr lang="en-US" dirty="0">
                <a:latin typeface="Georgia"/>
                <a:ea typeface="Georgia"/>
                <a:cs typeface="Georgia"/>
                <a:sym typeface="Georgia"/>
              </a:rPr>
              <a:t> Hu</a:t>
            </a:r>
            <a:endParaRPr lang="en" dirty="0">
              <a:latin typeface="Georgia"/>
              <a:ea typeface="Georgia"/>
              <a:cs typeface="Georgia"/>
              <a:sym typeface="Georgia"/>
            </a:endParaRPr>
          </a:p>
          <a:p>
            <a:pPr marL="0" lvl="0" indent="0" algn="ctr" rtl="0">
              <a:spcBef>
                <a:spcPts val="800"/>
              </a:spcBef>
              <a:spcAft>
                <a:spcPts val="0"/>
              </a:spcAft>
              <a:buNone/>
            </a:pPr>
            <a:r>
              <a:rPr lang="en" dirty="0" err="1">
                <a:latin typeface="Georgia"/>
                <a:ea typeface="Georgia"/>
                <a:cs typeface="Georgia"/>
                <a:sym typeface="Georgia"/>
              </a:rPr>
              <a:t>Yuanchuan</a:t>
            </a:r>
            <a:r>
              <a:rPr lang="en" dirty="0">
                <a:latin typeface="Georgia"/>
                <a:ea typeface="Georgia"/>
                <a:cs typeface="Georgia"/>
                <a:sym typeface="Georgia"/>
              </a:rPr>
              <a:t> (Robert) Shao</a:t>
            </a:r>
            <a:endParaRPr dirty="0">
              <a:latin typeface="Georgia"/>
              <a:ea typeface="Georgia"/>
              <a:cs typeface="Georgia"/>
              <a:sym typeface="Georgia"/>
            </a:endParaRPr>
          </a:p>
          <a:p>
            <a:pPr marL="0" lvl="0" indent="0" algn="ctr" rtl="0">
              <a:spcBef>
                <a:spcPts val="800"/>
              </a:spcBef>
              <a:spcAft>
                <a:spcPts val="0"/>
              </a:spcAft>
              <a:buNone/>
            </a:pPr>
            <a:r>
              <a:rPr lang="en" dirty="0">
                <a:latin typeface="Georgia"/>
                <a:ea typeface="Georgia"/>
                <a:cs typeface="Georgia"/>
                <a:sym typeface="Georgia"/>
              </a:rPr>
              <a:t>Zhixiang (Carl) Yao</a:t>
            </a:r>
            <a:endParaRPr dirty="0">
              <a:latin typeface="Georgia"/>
              <a:ea typeface="Georgia"/>
              <a:cs typeface="Georgia"/>
              <a:sym typeface="Georgia"/>
            </a:endParaRPr>
          </a:p>
        </p:txBody>
      </p:sp>
      <p:sp>
        <p:nvSpPr>
          <p:cNvPr id="131" name="Google Shape;131;p25"/>
          <p:cNvSpPr txBox="1"/>
          <p:nvPr/>
        </p:nvSpPr>
        <p:spPr>
          <a:xfrm>
            <a:off x="94650" y="4638275"/>
            <a:ext cx="11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Oct. 2023</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p:nvPr/>
        </p:nvSpPr>
        <p:spPr>
          <a:xfrm>
            <a:off x="1544800" y="289650"/>
            <a:ext cx="2036400" cy="9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5" name="Google Shape;195;p33"/>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In General</a:t>
            </a:r>
            <a:endParaRPr>
              <a:latin typeface="Georgia"/>
              <a:ea typeface="Georgia"/>
              <a:cs typeface="Georgia"/>
              <a:sym typeface="Georgia"/>
            </a:endParaRPr>
          </a:p>
        </p:txBody>
      </p:sp>
      <p:sp>
        <p:nvSpPr>
          <p:cNvPr id="196" name="Google Shape;196;p33"/>
          <p:cNvSpPr txBox="1"/>
          <p:nvPr/>
        </p:nvSpPr>
        <p:spPr>
          <a:xfrm>
            <a:off x="504600" y="1202550"/>
            <a:ext cx="4279200" cy="333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600">
                <a:solidFill>
                  <a:srgbClr val="374151"/>
                </a:solidFill>
                <a:latin typeface="Georgia"/>
                <a:ea typeface="Georgia"/>
                <a:cs typeface="Georgia"/>
                <a:sym typeface="Georgia"/>
              </a:rPr>
              <a:t>We found an analysis of the four existing models and an alternative model which is shown to demonstrate a rich variety of dynamical systems behaviours found across the existing models, including both bistability and tristability required for modelling the undifferentiated progenitors.</a:t>
            </a:r>
            <a:endParaRPr sz="1600">
              <a:solidFill>
                <a:srgbClr val="374151"/>
              </a:solidFill>
              <a:latin typeface="Georgia"/>
              <a:ea typeface="Georgia"/>
              <a:cs typeface="Georgia"/>
              <a:sym typeface="Georgia"/>
            </a:endParaRPr>
          </a:p>
          <a:p>
            <a:pPr marL="0" lvl="0" indent="0" algn="l" rtl="0">
              <a:lnSpc>
                <a:spcPct val="90000"/>
              </a:lnSpc>
              <a:spcBef>
                <a:spcPts val="1200"/>
              </a:spcBef>
              <a:spcAft>
                <a:spcPts val="0"/>
              </a:spcAft>
              <a:buNone/>
            </a:pPr>
            <a:endParaRPr sz="1600">
              <a:solidFill>
                <a:srgbClr val="374151"/>
              </a:solidFill>
              <a:highlight>
                <a:srgbClr val="F7F7F8"/>
              </a:highlight>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(Duff et al., 2011)</a:t>
            </a:r>
            <a:endParaRPr sz="1600">
              <a:solidFill>
                <a:srgbClr val="374151"/>
              </a:solidFill>
              <a:highlight>
                <a:srgbClr val="F7F7F8"/>
              </a:highlight>
              <a:latin typeface="Georgia"/>
              <a:ea typeface="Georgia"/>
              <a:cs typeface="Georgia"/>
              <a:sym typeface="Georgia"/>
            </a:endParaRPr>
          </a:p>
        </p:txBody>
      </p:sp>
      <p:pic>
        <p:nvPicPr>
          <p:cNvPr id="197" name="Google Shape;197;p33"/>
          <p:cNvPicPr preferRelativeResize="0"/>
          <p:nvPr/>
        </p:nvPicPr>
        <p:blipFill>
          <a:blip r:embed="rId3">
            <a:alphaModFix/>
          </a:blip>
          <a:stretch>
            <a:fillRect/>
          </a:stretch>
        </p:blipFill>
        <p:spPr>
          <a:xfrm>
            <a:off x="5910350" y="427144"/>
            <a:ext cx="2064936" cy="3686233"/>
          </a:xfrm>
          <a:prstGeom prst="rect">
            <a:avLst/>
          </a:prstGeom>
          <a:noFill/>
          <a:ln>
            <a:noFill/>
          </a:ln>
        </p:spPr>
      </p:pic>
      <p:sp>
        <p:nvSpPr>
          <p:cNvPr id="198" name="Google Shape;198;p33"/>
          <p:cNvSpPr txBox="1"/>
          <p:nvPr/>
        </p:nvSpPr>
        <p:spPr>
          <a:xfrm>
            <a:off x="5990175" y="4296850"/>
            <a:ext cx="190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Graf et al., 2009</a:t>
            </a:r>
            <a:endParaRPr sz="1600">
              <a:latin typeface="Georgia"/>
              <a:ea typeface="Georgia"/>
              <a:cs typeface="Georgia"/>
              <a:sym typeface="Georgia"/>
            </a:endParaRPr>
          </a:p>
        </p:txBody>
      </p:sp>
      <p:sp>
        <p:nvSpPr>
          <p:cNvPr id="199" name="Google Shape;199;p3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p:nvPr/>
        </p:nvSpPr>
        <p:spPr>
          <a:xfrm>
            <a:off x="628650" y="1190300"/>
            <a:ext cx="8094300" cy="751200"/>
          </a:xfrm>
          <a:prstGeom prst="rect">
            <a:avLst/>
          </a:prstGeom>
          <a:noFill/>
          <a:ln>
            <a:noFill/>
          </a:ln>
        </p:spPr>
        <p:txBody>
          <a:bodyPr spcFirstLastPara="1" wrap="square" lIns="91425" tIns="91425" rIns="91425" bIns="91425" anchor="t" anchorCtr="0">
            <a:noAutofit/>
          </a:bodyPr>
          <a:lstStyle/>
          <a:p>
            <a:pPr marL="457200" lvl="0" indent="-342900" algn="just" rtl="0">
              <a:lnSpc>
                <a:spcPct val="200000"/>
              </a:lnSpc>
              <a:spcBef>
                <a:spcPts val="1000"/>
              </a:spcBef>
              <a:spcAft>
                <a:spcPts val="0"/>
              </a:spcAft>
              <a:buClr>
                <a:srgbClr val="374151"/>
              </a:buClr>
              <a:buSzPts val="1800"/>
              <a:buFont typeface="Georgia"/>
              <a:buChar char="●"/>
            </a:pPr>
            <a:r>
              <a:rPr lang="en" sz="1800">
                <a:solidFill>
                  <a:srgbClr val="374151"/>
                </a:solidFill>
                <a:latin typeface="Georgia"/>
                <a:ea typeface="Georgia"/>
                <a:cs typeface="Georgia"/>
                <a:sym typeface="Georgia"/>
              </a:rPr>
              <a:t>Problem: </a:t>
            </a:r>
            <a:endParaRPr sz="1800">
              <a:solidFill>
                <a:srgbClr val="374151"/>
              </a:solidFill>
              <a:latin typeface="Georgia"/>
              <a:ea typeface="Georgia"/>
              <a:cs typeface="Georgia"/>
              <a:sym typeface="Georgia"/>
            </a:endParaRPr>
          </a:p>
          <a:p>
            <a:pPr marL="914400" lvl="1" indent="-342900" algn="just" rtl="0">
              <a:lnSpc>
                <a:spcPct val="200000"/>
              </a:lnSpc>
              <a:spcBef>
                <a:spcPts val="0"/>
              </a:spcBef>
              <a:spcAft>
                <a:spcPts val="0"/>
              </a:spcAft>
              <a:buClr>
                <a:srgbClr val="374151"/>
              </a:buClr>
              <a:buSzPts val="1800"/>
              <a:buFont typeface="Georgia"/>
              <a:buChar char="○"/>
            </a:pPr>
            <a:r>
              <a:rPr lang="en" sz="1800">
                <a:solidFill>
                  <a:srgbClr val="374151"/>
                </a:solidFill>
                <a:latin typeface="Georgia"/>
                <a:ea typeface="Georgia"/>
                <a:cs typeface="Georgia"/>
                <a:sym typeface="Georgia"/>
              </a:rPr>
              <a:t>Model this complex hematopoietic stem cell (HSC) differentiation process </a:t>
            </a:r>
            <a:endParaRPr sz="1800">
              <a:solidFill>
                <a:srgbClr val="374151"/>
              </a:solidFill>
              <a:latin typeface="Georgia"/>
              <a:ea typeface="Georgia"/>
              <a:cs typeface="Georgia"/>
              <a:sym typeface="Georgia"/>
            </a:endParaRPr>
          </a:p>
          <a:p>
            <a:pPr marL="457200" lvl="0" indent="-342900" algn="just" rtl="0">
              <a:lnSpc>
                <a:spcPct val="200000"/>
              </a:lnSpc>
              <a:spcBef>
                <a:spcPts val="0"/>
              </a:spcBef>
              <a:spcAft>
                <a:spcPts val="0"/>
              </a:spcAft>
              <a:buClr>
                <a:srgbClr val="374151"/>
              </a:buClr>
              <a:buSzPts val="1800"/>
              <a:buFont typeface="Georgia"/>
              <a:buChar char="●"/>
            </a:pPr>
            <a:r>
              <a:rPr lang="en" sz="1800">
                <a:solidFill>
                  <a:srgbClr val="374151"/>
                </a:solidFill>
                <a:latin typeface="Georgia"/>
                <a:ea typeface="Georgia"/>
                <a:cs typeface="Georgia"/>
                <a:sym typeface="Georgia"/>
              </a:rPr>
              <a:t>Approach:</a:t>
            </a:r>
            <a:endParaRPr sz="1800">
              <a:solidFill>
                <a:srgbClr val="374151"/>
              </a:solidFill>
              <a:latin typeface="Georgia"/>
              <a:ea typeface="Georgia"/>
              <a:cs typeface="Georgia"/>
              <a:sym typeface="Georgia"/>
            </a:endParaRPr>
          </a:p>
          <a:p>
            <a:pPr marL="914400" lvl="1" indent="-342900" algn="just" rtl="0">
              <a:lnSpc>
                <a:spcPct val="200000"/>
              </a:lnSpc>
              <a:spcBef>
                <a:spcPts val="0"/>
              </a:spcBef>
              <a:spcAft>
                <a:spcPts val="0"/>
              </a:spcAft>
              <a:buClr>
                <a:srgbClr val="374151"/>
              </a:buClr>
              <a:buSzPts val="1800"/>
              <a:buFont typeface="Georgia"/>
              <a:buChar char="○"/>
            </a:pPr>
            <a:r>
              <a:rPr lang="en" sz="1800">
                <a:solidFill>
                  <a:srgbClr val="374151"/>
                </a:solidFill>
                <a:latin typeface="Georgia"/>
                <a:ea typeface="Georgia"/>
                <a:cs typeface="Georgia"/>
                <a:sym typeface="Georgia"/>
              </a:rPr>
              <a:t>Make prediction by transcription Factors GATA-1 and PU.1 </a:t>
            </a:r>
            <a:endParaRPr sz="1800">
              <a:solidFill>
                <a:srgbClr val="374151"/>
              </a:solidFill>
              <a:latin typeface="Georgia"/>
              <a:ea typeface="Georgia"/>
              <a:cs typeface="Georgia"/>
              <a:sym typeface="Georgia"/>
            </a:endParaRPr>
          </a:p>
          <a:p>
            <a:pPr marL="914400" lvl="1" indent="-342900" algn="just" rtl="0">
              <a:lnSpc>
                <a:spcPct val="200000"/>
              </a:lnSpc>
              <a:spcBef>
                <a:spcPts val="0"/>
              </a:spcBef>
              <a:spcAft>
                <a:spcPts val="0"/>
              </a:spcAft>
              <a:buClr>
                <a:srgbClr val="374151"/>
              </a:buClr>
              <a:buSzPts val="1800"/>
              <a:buFont typeface="Georgia"/>
              <a:buChar char="○"/>
            </a:pPr>
            <a:r>
              <a:rPr lang="en" sz="1800">
                <a:solidFill>
                  <a:srgbClr val="374151"/>
                </a:solidFill>
                <a:latin typeface="Georgia"/>
                <a:ea typeface="Georgia"/>
                <a:cs typeface="Georgia"/>
                <a:sym typeface="Georgia"/>
              </a:rPr>
              <a:t>4 existing formalisms and a </a:t>
            </a:r>
            <a:r>
              <a:rPr lang="en" sz="1800" b="1">
                <a:solidFill>
                  <a:srgbClr val="374151"/>
                </a:solidFill>
                <a:latin typeface="Georgia"/>
                <a:ea typeface="Georgia"/>
                <a:cs typeface="Georgia"/>
                <a:sym typeface="Georgia"/>
              </a:rPr>
              <a:t>New Mathematical Model</a:t>
            </a:r>
            <a:endParaRPr sz="1600">
              <a:latin typeface="Georgia"/>
              <a:ea typeface="Georgia"/>
              <a:cs typeface="Georgia"/>
              <a:sym typeface="Georgia"/>
            </a:endParaRPr>
          </a:p>
        </p:txBody>
      </p:sp>
      <p:sp>
        <p:nvSpPr>
          <p:cNvPr id="205" name="Google Shape;205;p34"/>
          <p:cNvSpPr txBox="1">
            <a:spLocks noGrp="1"/>
          </p:cNvSpPr>
          <p:nvPr>
            <p:ph type="title" idx="4294967295"/>
          </p:nvPr>
        </p:nvSpPr>
        <p:spPr>
          <a:xfrm>
            <a:off x="345141" y="134419"/>
            <a:ext cx="7886700" cy="994200"/>
          </a:xfrm>
          <a:prstGeom prst="rect">
            <a:avLst/>
          </a:prstGeom>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None/>
            </a:pPr>
            <a:r>
              <a:rPr lang="en">
                <a:latin typeface="Georgia"/>
                <a:ea typeface="Georgia"/>
                <a:cs typeface="Georgia"/>
                <a:sym typeface="Georgia"/>
              </a:rPr>
              <a:t>Prediction </a:t>
            </a:r>
            <a:endParaRPr>
              <a:latin typeface="Georgia"/>
              <a:ea typeface="Georgia"/>
              <a:cs typeface="Georgia"/>
              <a:sym typeface="Georgia"/>
            </a:endParaRPr>
          </a:p>
        </p:txBody>
      </p:sp>
      <p:sp>
        <p:nvSpPr>
          <p:cNvPr id="206" name="Google Shape;206;p3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Models Utilize Different Formalisms</a:t>
            </a:r>
            <a:endParaRPr>
              <a:latin typeface="Georgia"/>
              <a:ea typeface="Georgia"/>
              <a:cs typeface="Georgia"/>
              <a:sym typeface="Georgia"/>
            </a:endParaRPr>
          </a:p>
        </p:txBody>
      </p:sp>
      <p:sp>
        <p:nvSpPr>
          <p:cNvPr id="212" name="Google Shape;212;p35"/>
          <p:cNvSpPr txBox="1"/>
          <p:nvPr/>
        </p:nvSpPr>
        <p:spPr>
          <a:xfrm>
            <a:off x="311700" y="786075"/>
            <a:ext cx="8148900" cy="3729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800"/>
              </a:spcBef>
              <a:spcAft>
                <a:spcPts val="0"/>
              </a:spcAft>
              <a:buNone/>
            </a:pPr>
            <a:endParaRPr sz="1600">
              <a:solidFill>
                <a:srgbClr val="1F1F1F"/>
              </a:solidFill>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Model using Shea-Ackers formalism</a:t>
            </a:r>
            <a:endParaRPr sz="1600" b="1">
              <a:latin typeface="Georgia"/>
              <a:ea typeface="Georgia"/>
              <a:cs typeface="Georgia"/>
              <a:sym typeface="Georgia"/>
            </a:endParaRPr>
          </a:p>
          <a:p>
            <a:pPr marL="1371600" marR="0" lvl="1" indent="-317500" algn="just" rtl="0">
              <a:lnSpc>
                <a:spcPct val="115000"/>
              </a:lnSpc>
              <a:spcBef>
                <a:spcPts val="0"/>
              </a:spcBef>
              <a:spcAft>
                <a:spcPts val="0"/>
              </a:spcAft>
              <a:buSzPts val="1400"/>
              <a:buFont typeface="Georgia"/>
              <a:buChar char="○"/>
            </a:pPr>
            <a:r>
              <a:rPr lang="en">
                <a:latin typeface="Georgia"/>
                <a:ea typeface="Georgia"/>
                <a:cs typeface="Georgia"/>
                <a:sym typeface="Georgia"/>
              </a:rPr>
              <a:t>Assumed that both PU.1 and GATA-1 are autoregulatory through the binding of homodimers and these homodimers activate the expression of genes PU.1 and GATA-1.</a:t>
            </a:r>
            <a:endParaRPr>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Model using summed Hill formalism </a:t>
            </a:r>
            <a:endParaRPr sz="1600">
              <a:latin typeface="Georgia"/>
              <a:ea typeface="Georgia"/>
              <a:cs typeface="Georgia"/>
              <a:sym typeface="Georgia"/>
            </a:endParaRPr>
          </a:p>
          <a:p>
            <a:pPr marL="1371600" lvl="1" indent="-317500" algn="just" rtl="0">
              <a:lnSpc>
                <a:spcPct val="115000"/>
              </a:lnSpc>
              <a:spcBef>
                <a:spcPts val="0"/>
              </a:spcBef>
              <a:spcAft>
                <a:spcPts val="0"/>
              </a:spcAft>
              <a:buSzPts val="1400"/>
              <a:buFont typeface="Georgia"/>
              <a:buChar char="○"/>
            </a:pPr>
            <a:r>
              <a:rPr lang="en">
                <a:latin typeface="Georgia"/>
                <a:ea typeface="Georgia"/>
                <a:cs typeface="Georgia"/>
                <a:sym typeface="Georgia"/>
              </a:rPr>
              <a:t>Assumed that the production of both PU.1 and GATA-1 is autoregulatory and genes PU.1 and GATA-1 inhibit the production of each other.</a:t>
            </a:r>
            <a:endParaRPr>
              <a:solidFill>
                <a:srgbClr val="FF0000"/>
              </a:solidFill>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Model with a master regulator gene </a:t>
            </a:r>
            <a:endParaRPr sz="1600" b="1">
              <a:latin typeface="Georgia"/>
              <a:ea typeface="Georgia"/>
              <a:cs typeface="Georgia"/>
              <a:sym typeface="Georgia"/>
            </a:endParaRPr>
          </a:p>
          <a:p>
            <a:pPr marL="1371600" lvl="1" indent="-317500" algn="just" rtl="0">
              <a:lnSpc>
                <a:spcPct val="115000"/>
              </a:lnSpc>
              <a:spcBef>
                <a:spcPts val="0"/>
              </a:spcBef>
              <a:spcAft>
                <a:spcPts val="0"/>
              </a:spcAft>
              <a:buSzPts val="1400"/>
              <a:buFont typeface="Georgia"/>
              <a:buChar char="○"/>
            </a:pPr>
            <a:r>
              <a:rPr lang="en">
                <a:latin typeface="Georgia"/>
                <a:ea typeface="Georgia"/>
                <a:cs typeface="Georgia"/>
                <a:sym typeface="Georgia"/>
              </a:rPr>
              <a:t>Gene X </a:t>
            </a:r>
            <a:r>
              <a:rPr lang="en">
                <a:highlight>
                  <a:schemeClr val="lt1"/>
                </a:highlight>
                <a:latin typeface="Georgia"/>
                <a:ea typeface="Georgia"/>
                <a:cs typeface="Georgia"/>
                <a:sym typeface="Georgia"/>
              </a:rPr>
              <a:t>activated by GATA-1 and its product (protein X) inhibits the expression of gene PU.1</a:t>
            </a:r>
            <a:endParaRPr>
              <a:highlight>
                <a:schemeClr val="lt1"/>
              </a:highlight>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Model using the Michaelis–Menten formalism</a:t>
            </a:r>
            <a:endParaRPr sz="1600" b="1">
              <a:latin typeface="Georgia"/>
              <a:ea typeface="Georgia"/>
              <a:cs typeface="Georgia"/>
              <a:sym typeface="Georgia"/>
            </a:endParaRPr>
          </a:p>
          <a:p>
            <a:pPr marL="1371600" marR="0" lvl="1" indent="-317500" algn="just" rtl="0">
              <a:lnSpc>
                <a:spcPct val="115000"/>
              </a:lnSpc>
              <a:spcBef>
                <a:spcPts val="0"/>
              </a:spcBef>
              <a:spcAft>
                <a:spcPts val="0"/>
              </a:spcAft>
              <a:buSzPts val="1400"/>
              <a:buFont typeface="Georgia"/>
              <a:buChar char="○"/>
            </a:pPr>
            <a:r>
              <a:rPr lang="en">
                <a:latin typeface="Georgia"/>
                <a:ea typeface="Georgia"/>
                <a:cs typeface="Georgia"/>
                <a:sym typeface="Georgia"/>
              </a:rPr>
              <a:t>Assumed that the PU.1 and GATA-1 transcriptional factors inhibit the production of each other, and this regulation was modelled by the production of an inactive heterodimer</a:t>
            </a:r>
            <a:endParaRPr sz="1600">
              <a:highlight>
                <a:schemeClr val="lt1"/>
              </a:highlight>
              <a:latin typeface="Georgia"/>
              <a:ea typeface="Georgia"/>
              <a:cs typeface="Georgia"/>
              <a:sym typeface="Georgia"/>
            </a:endParaRPr>
          </a:p>
          <a:p>
            <a:pPr marL="0" lvl="0" indent="0" algn="just" rtl="0">
              <a:lnSpc>
                <a:spcPct val="115000"/>
              </a:lnSpc>
              <a:spcBef>
                <a:spcPts val="0"/>
              </a:spcBef>
              <a:spcAft>
                <a:spcPts val="0"/>
              </a:spcAft>
              <a:buNone/>
            </a:pPr>
            <a:endParaRPr sz="1600">
              <a:solidFill>
                <a:srgbClr val="FF0000"/>
              </a:solidFill>
              <a:latin typeface="Georgia"/>
              <a:ea typeface="Georgia"/>
              <a:cs typeface="Georgia"/>
              <a:sym typeface="Georgia"/>
            </a:endParaRPr>
          </a:p>
        </p:txBody>
      </p:sp>
      <p:sp>
        <p:nvSpPr>
          <p:cNvPr id="213" name="Google Shape;213;p3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A New Mathematical Model </a:t>
            </a:r>
            <a:endParaRPr>
              <a:latin typeface="Georgia"/>
              <a:ea typeface="Georgia"/>
              <a:cs typeface="Georgia"/>
              <a:sym typeface="Georgia"/>
            </a:endParaRPr>
          </a:p>
        </p:txBody>
      </p:sp>
      <p:sp>
        <p:nvSpPr>
          <p:cNvPr id="219" name="Google Shape;219;p3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pic>
        <p:nvPicPr>
          <p:cNvPr id="220" name="Google Shape;220;p36"/>
          <p:cNvPicPr preferRelativeResize="0"/>
          <p:nvPr/>
        </p:nvPicPr>
        <p:blipFill>
          <a:blip r:embed="rId3">
            <a:alphaModFix/>
          </a:blip>
          <a:stretch>
            <a:fillRect/>
          </a:stretch>
        </p:blipFill>
        <p:spPr>
          <a:xfrm>
            <a:off x="2036725" y="894075"/>
            <a:ext cx="4436650" cy="1513437"/>
          </a:xfrm>
          <a:prstGeom prst="rect">
            <a:avLst/>
          </a:prstGeom>
          <a:noFill/>
          <a:ln>
            <a:noFill/>
          </a:ln>
        </p:spPr>
      </p:pic>
      <p:sp>
        <p:nvSpPr>
          <p:cNvPr id="221" name="Google Shape;221;p36"/>
          <p:cNvSpPr txBox="1"/>
          <p:nvPr/>
        </p:nvSpPr>
        <p:spPr>
          <a:xfrm>
            <a:off x="981600" y="2407488"/>
            <a:ext cx="7180800" cy="23244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Georgia"/>
              <a:buChar char="●"/>
            </a:pPr>
            <a:r>
              <a:rPr lang="en" sz="1600">
                <a:latin typeface="Georgia"/>
                <a:ea typeface="Georgia"/>
                <a:cs typeface="Georgia"/>
                <a:sym typeface="Georgia"/>
              </a:rPr>
              <a:t>Demonstrate a </a:t>
            </a:r>
            <a:r>
              <a:rPr lang="en" sz="1600" b="1">
                <a:latin typeface="Georgia"/>
                <a:ea typeface="Georgia"/>
                <a:cs typeface="Georgia"/>
                <a:sym typeface="Georgia"/>
              </a:rPr>
              <a:t>rich variety </a:t>
            </a:r>
            <a:r>
              <a:rPr lang="en" sz="1600">
                <a:latin typeface="Georgia"/>
                <a:ea typeface="Georgia"/>
                <a:cs typeface="Georgia"/>
                <a:sym typeface="Georgia"/>
              </a:rPr>
              <a:t>of dynamical systems behaviors found across the existing models</a:t>
            </a:r>
            <a:endParaRPr sz="1600">
              <a:latin typeface="Georgia"/>
              <a:ea typeface="Georgia"/>
              <a:cs typeface="Georgia"/>
              <a:sym typeface="Georgia"/>
            </a:endParaRPr>
          </a:p>
          <a:p>
            <a:pPr marL="914400" lvl="1" indent="-330200" algn="l" rtl="0">
              <a:lnSpc>
                <a:spcPct val="150000"/>
              </a:lnSpc>
              <a:spcBef>
                <a:spcPts val="0"/>
              </a:spcBef>
              <a:spcAft>
                <a:spcPts val="0"/>
              </a:spcAft>
              <a:buSzPts val="1600"/>
              <a:buFont typeface="Georgia"/>
              <a:buChar char="○"/>
            </a:pPr>
            <a:r>
              <a:rPr lang="en" sz="1600">
                <a:latin typeface="Georgia"/>
                <a:ea typeface="Georgia"/>
                <a:cs typeface="Georgia"/>
                <a:sym typeface="Georgia"/>
              </a:rPr>
              <a:t>Bistability </a:t>
            </a:r>
            <a:endParaRPr sz="1600">
              <a:latin typeface="Georgia"/>
              <a:ea typeface="Georgia"/>
              <a:cs typeface="Georgia"/>
              <a:sym typeface="Georgia"/>
            </a:endParaRPr>
          </a:p>
          <a:p>
            <a:pPr marL="914400" lvl="1" indent="-330200" algn="l" rtl="0">
              <a:lnSpc>
                <a:spcPct val="150000"/>
              </a:lnSpc>
              <a:spcBef>
                <a:spcPts val="0"/>
              </a:spcBef>
              <a:spcAft>
                <a:spcPts val="0"/>
              </a:spcAft>
              <a:buSzPts val="1600"/>
              <a:buFont typeface="Georgia"/>
              <a:buChar char="○"/>
            </a:pPr>
            <a:r>
              <a:rPr lang="en" sz="1600">
                <a:latin typeface="Georgia"/>
                <a:ea typeface="Georgia"/>
                <a:cs typeface="Georgia"/>
                <a:sym typeface="Georgia"/>
              </a:rPr>
              <a:t>Tristability</a:t>
            </a:r>
            <a:endParaRPr sz="1600">
              <a:latin typeface="Georgia"/>
              <a:ea typeface="Georgia"/>
              <a:cs typeface="Georgia"/>
              <a:sym typeface="Georgia"/>
            </a:endParaRPr>
          </a:p>
          <a:p>
            <a:pPr marL="457200" lvl="0" indent="457200" algn="l" rtl="0">
              <a:lnSpc>
                <a:spcPct val="150000"/>
              </a:lnSpc>
              <a:spcBef>
                <a:spcPts val="0"/>
              </a:spcBef>
              <a:spcAft>
                <a:spcPts val="0"/>
              </a:spcAft>
              <a:buNone/>
            </a:pPr>
            <a:r>
              <a:rPr lang="en" sz="1600">
                <a:latin typeface="Georgia"/>
                <a:ea typeface="Georgia"/>
                <a:cs typeface="Georgia"/>
                <a:sym typeface="Georgia"/>
              </a:rPr>
              <a:t>(Required for modeling the undifferentiated progenitors)</a:t>
            </a:r>
            <a:endParaRPr sz="1600">
              <a:latin typeface="Georgia"/>
              <a:ea typeface="Georgia"/>
              <a:cs typeface="Georgia"/>
              <a:sym typeface="Georgia"/>
            </a:endParaRPr>
          </a:p>
          <a:p>
            <a:pPr marL="457200" lvl="0" indent="-330200" algn="l" rtl="0">
              <a:spcBef>
                <a:spcPts val="0"/>
              </a:spcBef>
              <a:spcAft>
                <a:spcPts val="0"/>
              </a:spcAft>
              <a:buClr>
                <a:srgbClr val="FF0000"/>
              </a:buClr>
              <a:buSzPts val="1600"/>
              <a:buFont typeface="Georgia"/>
              <a:buChar char="●"/>
            </a:pPr>
            <a:r>
              <a:rPr lang="en" sz="1600">
                <a:solidFill>
                  <a:srgbClr val="FF0000"/>
                </a:solidFill>
                <a:latin typeface="Georgia"/>
                <a:ea typeface="Georgia"/>
                <a:cs typeface="Georgia"/>
                <a:sym typeface="Georgia"/>
              </a:rPr>
              <a:t>The simulation results were supported by experimental data</a:t>
            </a:r>
            <a:endParaRPr sz="1800">
              <a:latin typeface="Georgia"/>
              <a:ea typeface="Georgia"/>
              <a:cs typeface="Georgia"/>
              <a:sym typeface="Georgia"/>
            </a:endParaRPr>
          </a:p>
          <a:p>
            <a:pPr marL="0" lvl="0" indent="0" algn="l" rtl="0">
              <a:lnSpc>
                <a:spcPct val="150000"/>
              </a:lnSpc>
              <a:spcBef>
                <a:spcPts val="0"/>
              </a:spcBef>
              <a:spcAft>
                <a:spcPts val="0"/>
              </a:spcAft>
              <a:buNone/>
            </a:pPr>
            <a:endParaRPr sz="1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486938" y="602475"/>
            <a:ext cx="3804519" cy="982672"/>
          </a:xfrm>
          <a:prstGeom prst="rect">
            <a:avLst/>
          </a:prstGeom>
          <a:noFill/>
          <a:ln w="9525" cap="flat" cmpd="sng">
            <a:solidFill>
              <a:schemeClr val="lt1"/>
            </a:solidFill>
            <a:prstDash val="solid"/>
            <a:round/>
            <a:headEnd type="none" w="sm" len="sm"/>
            <a:tailEnd type="none" w="sm" len="sm"/>
          </a:ln>
        </p:spPr>
      </p:pic>
      <p:cxnSp>
        <p:nvCxnSpPr>
          <p:cNvPr id="227" name="Google Shape;227;p37"/>
          <p:cNvCxnSpPr/>
          <p:nvPr/>
        </p:nvCxnSpPr>
        <p:spPr>
          <a:xfrm flipH="1">
            <a:off x="2492219" y="1464501"/>
            <a:ext cx="109200" cy="256800"/>
          </a:xfrm>
          <a:prstGeom prst="straightConnector1">
            <a:avLst/>
          </a:prstGeom>
          <a:noFill/>
          <a:ln w="9525" cap="flat" cmpd="sng">
            <a:solidFill>
              <a:schemeClr val="dk2"/>
            </a:solidFill>
            <a:prstDash val="solid"/>
            <a:round/>
            <a:headEnd type="none" w="med" len="med"/>
            <a:tailEnd type="triangle" w="med" len="med"/>
          </a:ln>
        </p:spPr>
      </p:cxnSp>
      <p:sp>
        <p:nvSpPr>
          <p:cNvPr id="228" name="Google Shape;228;p37"/>
          <p:cNvSpPr txBox="1"/>
          <p:nvPr/>
        </p:nvSpPr>
        <p:spPr>
          <a:xfrm>
            <a:off x="1543866" y="1721409"/>
            <a:ext cx="17181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Georgia"/>
                <a:ea typeface="Georgia"/>
                <a:cs typeface="Georgia"/>
                <a:sym typeface="Georgia"/>
              </a:rPr>
              <a:t>gene expression</a:t>
            </a:r>
            <a:r>
              <a:rPr lang="en" sz="1200">
                <a:latin typeface="Georgia"/>
                <a:ea typeface="Georgia"/>
                <a:cs typeface="Georgia"/>
                <a:sym typeface="Georgia"/>
              </a:rPr>
              <a:t> by auto-stimulation</a:t>
            </a:r>
            <a:endParaRPr sz="1200">
              <a:latin typeface="Georgia"/>
              <a:ea typeface="Georgia"/>
              <a:cs typeface="Georgia"/>
              <a:sym typeface="Georgia"/>
            </a:endParaRPr>
          </a:p>
        </p:txBody>
      </p:sp>
      <p:cxnSp>
        <p:nvCxnSpPr>
          <p:cNvPr id="229" name="Google Shape;229;p37"/>
          <p:cNvCxnSpPr/>
          <p:nvPr/>
        </p:nvCxnSpPr>
        <p:spPr>
          <a:xfrm>
            <a:off x="4073402" y="1520717"/>
            <a:ext cx="0" cy="240900"/>
          </a:xfrm>
          <a:prstGeom prst="straightConnector1">
            <a:avLst/>
          </a:prstGeom>
          <a:noFill/>
          <a:ln w="9525" cap="flat" cmpd="sng">
            <a:solidFill>
              <a:schemeClr val="dk2"/>
            </a:solidFill>
            <a:prstDash val="solid"/>
            <a:round/>
            <a:headEnd type="none" w="med" len="med"/>
            <a:tailEnd type="triangle" w="med" len="med"/>
          </a:ln>
        </p:spPr>
      </p:cxnSp>
      <p:sp>
        <p:nvSpPr>
          <p:cNvPr id="230" name="Google Shape;230;p37"/>
          <p:cNvSpPr txBox="1"/>
          <p:nvPr/>
        </p:nvSpPr>
        <p:spPr>
          <a:xfrm>
            <a:off x="3120650" y="1689475"/>
            <a:ext cx="23829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Georgia"/>
                <a:ea typeface="Georgia"/>
                <a:cs typeface="Georgia"/>
                <a:sym typeface="Georgia"/>
              </a:rPr>
              <a:t>the </a:t>
            </a:r>
            <a:r>
              <a:rPr lang="en" sz="1200" b="1">
                <a:latin typeface="Georgia"/>
                <a:ea typeface="Georgia"/>
                <a:cs typeface="Georgia"/>
                <a:sym typeface="Georgia"/>
              </a:rPr>
              <a:t>cross-inhibition</a:t>
            </a:r>
            <a:r>
              <a:rPr lang="en" sz="1200">
                <a:latin typeface="Georgia"/>
                <a:ea typeface="Georgia"/>
                <a:cs typeface="Georgia"/>
                <a:sym typeface="Georgia"/>
              </a:rPr>
              <a:t> regulated by the other transcriptional factor in the network.</a:t>
            </a:r>
            <a:endParaRPr sz="1200">
              <a:latin typeface="Georgia"/>
              <a:ea typeface="Georgia"/>
              <a:cs typeface="Georgia"/>
              <a:sym typeface="Georgia"/>
            </a:endParaRPr>
          </a:p>
        </p:txBody>
      </p:sp>
      <p:cxnSp>
        <p:nvCxnSpPr>
          <p:cNvPr id="231" name="Google Shape;231;p37"/>
          <p:cNvCxnSpPr/>
          <p:nvPr/>
        </p:nvCxnSpPr>
        <p:spPr>
          <a:xfrm>
            <a:off x="4931353" y="1544810"/>
            <a:ext cx="572100" cy="144600"/>
          </a:xfrm>
          <a:prstGeom prst="straightConnector1">
            <a:avLst/>
          </a:prstGeom>
          <a:noFill/>
          <a:ln w="9525" cap="flat" cmpd="sng">
            <a:solidFill>
              <a:schemeClr val="dk2"/>
            </a:solidFill>
            <a:prstDash val="solid"/>
            <a:round/>
            <a:headEnd type="none" w="med" len="med"/>
            <a:tailEnd type="triangle" w="med" len="med"/>
          </a:ln>
        </p:spPr>
      </p:cxnSp>
      <p:sp>
        <p:nvSpPr>
          <p:cNvPr id="232" name="Google Shape;232;p37"/>
          <p:cNvSpPr txBox="1"/>
          <p:nvPr/>
        </p:nvSpPr>
        <p:spPr>
          <a:xfrm>
            <a:off x="5503439" y="1761614"/>
            <a:ext cx="223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Georgia"/>
                <a:ea typeface="Georgia"/>
                <a:cs typeface="Georgia"/>
                <a:sym typeface="Georgia"/>
              </a:rPr>
              <a:t>a </a:t>
            </a:r>
            <a:r>
              <a:rPr lang="en" sz="1200" b="1">
                <a:latin typeface="Georgia"/>
                <a:ea typeface="Georgia"/>
                <a:cs typeface="Georgia"/>
                <a:sym typeface="Georgia"/>
              </a:rPr>
              <a:t>first-order degradation</a:t>
            </a:r>
            <a:r>
              <a:rPr lang="en" sz="1200">
                <a:latin typeface="Georgia"/>
                <a:ea typeface="Georgia"/>
                <a:cs typeface="Georgia"/>
                <a:sym typeface="Georgia"/>
              </a:rPr>
              <a:t> of the transcriptional factor</a:t>
            </a:r>
            <a:endParaRPr sz="1200">
              <a:latin typeface="Georgia"/>
              <a:ea typeface="Georgia"/>
              <a:cs typeface="Georgia"/>
              <a:sym typeface="Georgia"/>
            </a:endParaRPr>
          </a:p>
        </p:txBody>
      </p:sp>
      <p:sp>
        <p:nvSpPr>
          <p:cNvPr id="233" name="Google Shape;233;p37"/>
          <p:cNvSpPr txBox="1"/>
          <p:nvPr/>
        </p:nvSpPr>
        <p:spPr>
          <a:xfrm>
            <a:off x="197025" y="2460550"/>
            <a:ext cx="8456100" cy="26184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[G] and [P]</a:t>
            </a:r>
            <a:r>
              <a:rPr lang="en" sz="1600">
                <a:latin typeface="Georgia"/>
                <a:ea typeface="Georgia"/>
                <a:cs typeface="Georgia"/>
                <a:sym typeface="Georgia"/>
              </a:rPr>
              <a:t>:  expression levels of genes GATA-1 and PU.1, respectively.</a:t>
            </a:r>
            <a:endParaRPr sz="1600">
              <a:latin typeface="Georgia"/>
              <a:ea typeface="Georgia"/>
              <a:cs typeface="Georgia"/>
              <a:sym typeface="Georgia"/>
            </a:endParaRPr>
          </a:p>
          <a:p>
            <a:pPr marL="457200" marR="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a</a:t>
            </a:r>
            <a:r>
              <a:rPr lang="en" sz="1600">
                <a:latin typeface="Georgia"/>
                <a:ea typeface="Georgia"/>
                <a:cs typeface="Georgia"/>
                <a:sym typeface="Georgia"/>
              </a:rPr>
              <a:t>: the relative strength of the influence of the self-induction of GATA-1 or PU1.</a:t>
            </a:r>
            <a:endParaRPr sz="160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b</a:t>
            </a:r>
            <a:r>
              <a:rPr lang="en" sz="1600">
                <a:latin typeface="Georgia"/>
                <a:ea typeface="Georgia"/>
                <a:cs typeface="Georgia"/>
                <a:sym typeface="Georgia"/>
              </a:rPr>
              <a:t>: the influence of the cross-inhibition on the basal activation.</a:t>
            </a:r>
            <a:endParaRPr sz="160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k</a:t>
            </a:r>
            <a:r>
              <a:rPr lang="en" sz="1600">
                <a:latin typeface="Georgia"/>
                <a:ea typeface="Georgia"/>
                <a:cs typeface="Georgia"/>
                <a:sym typeface="Georgia"/>
              </a:rPr>
              <a:t>: the rate of first order deactivation</a:t>
            </a:r>
            <a:endParaRPr sz="1600">
              <a:latin typeface="Georgia"/>
              <a:ea typeface="Georgia"/>
              <a:cs typeface="Georgia"/>
              <a:sym typeface="Georgia"/>
            </a:endParaRPr>
          </a:p>
          <a:p>
            <a:pPr marL="457200" marR="0" lvl="0" indent="-317500" algn="just" rtl="0">
              <a:lnSpc>
                <a:spcPct val="115000"/>
              </a:lnSpc>
              <a:spcBef>
                <a:spcPts val="0"/>
              </a:spcBef>
              <a:spcAft>
                <a:spcPts val="0"/>
              </a:spcAft>
              <a:buSzPts val="1400"/>
              <a:buFont typeface="Georgia"/>
              <a:buChar char="●"/>
            </a:pPr>
            <a:r>
              <a:rPr lang="en" sz="1600" b="1">
                <a:latin typeface="Georgia"/>
                <a:ea typeface="Georgia"/>
                <a:cs typeface="Georgia"/>
                <a:sym typeface="Georgia"/>
              </a:rPr>
              <a:t>θ</a:t>
            </a:r>
            <a:r>
              <a:rPr lang="en" sz="1600">
                <a:latin typeface="Georgia"/>
                <a:ea typeface="Georgia"/>
                <a:cs typeface="Georgia"/>
                <a:sym typeface="Georgia"/>
              </a:rPr>
              <a:t>: the threshold (inflection point) of the explicitly sigmoidal functions, i.e., the strength of the regulatory interaction </a:t>
            </a:r>
            <a:endParaRPr sz="1600">
              <a:latin typeface="Georgia"/>
              <a:ea typeface="Georgia"/>
              <a:cs typeface="Georgia"/>
              <a:sym typeface="Georgia"/>
            </a:endParaRPr>
          </a:p>
          <a:p>
            <a:pPr marL="457200" marR="0" lvl="0" indent="-317500" algn="just" rtl="0">
              <a:lnSpc>
                <a:spcPct val="115000"/>
              </a:lnSpc>
              <a:spcBef>
                <a:spcPts val="0"/>
              </a:spcBef>
              <a:spcAft>
                <a:spcPts val="0"/>
              </a:spcAft>
              <a:buSzPts val="1400"/>
              <a:buFont typeface="Georgia"/>
              <a:buChar char="●"/>
            </a:pPr>
            <a:r>
              <a:rPr lang="en" sz="1600" b="1">
                <a:latin typeface="Georgia"/>
                <a:ea typeface="Georgia"/>
                <a:cs typeface="Georgia"/>
                <a:sym typeface="Georgia"/>
              </a:rPr>
              <a:t>n</a:t>
            </a:r>
            <a:r>
              <a:rPr lang="en" sz="1600">
                <a:latin typeface="Georgia"/>
                <a:ea typeface="Georgia"/>
                <a:cs typeface="Georgia"/>
                <a:sym typeface="Georgia"/>
              </a:rPr>
              <a:t>: Hill coefficient of autoregulation </a:t>
            </a:r>
            <a:endParaRPr sz="1600">
              <a:latin typeface="Georgia"/>
              <a:ea typeface="Georgia"/>
              <a:cs typeface="Georgia"/>
              <a:sym typeface="Georgia"/>
            </a:endParaRPr>
          </a:p>
          <a:p>
            <a:pPr marL="457200" marR="0" lvl="0" indent="-330200" algn="just" rtl="0">
              <a:lnSpc>
                <a:spcPct val="115000"/>
              </a:lnSpc>
              <a:spcBef>
                <a:spcPts val="0"/>
              </a:spcBef>
              <a:spcAft>
                <a:spcPts val="0"/>
              </a:spcAft>
              <a:buSzPts val="1600"/>
              <a:buFont typeface="Georgia"/>
              <a:buChar char="●"/>
            </a:pPr>
            <a:r>
              <a:rPr lang="en" sz="1600" b="1">
                <a:latin typeface="Georgia"/>
                <a:ea typeface="Georgia"/>
                <a:cs typeface="Georgia"/>
                <a:sym typeface="Georgia"/>
              </a:rPr>
              <a:t>m</a:t>
            </a:r>
            <a:r>
              <a:rPr lang="en" sz="1600">
                <a:latin typeface="Georgia"/>
                <a:ea typeface="Georgia"/>
                <a:cs typeface="Georgia"/>
                <a:sym typeface="Georgia"/>
              </a:rPr>
              <a:t>: antagonistic coefficient</a:t>
            </a:r>
            <a:endParaRPr sz="1600">
              <a:latin typeface="Georgia"/>
              <a:ea typeface="Georgia"/>
              <a:cs typeface="Georgia"/>
              <a:sym typeface="Georgia"/>
            </a:endParaRPr>
          </a:p>
        </p:txBody>
      </p:sp>
      <p:sp>
        <p:nvSpPr>
          <p:cNvPr id="234" name="Google Shape;234;p37"/>
          <p:cNvSpPr txBox="1">
            <a:spLocks noGrp="1"/>
          </p:cNvSpPr>
          <p:nvPr>
            <p:ph type="title"/>
          </p:nvPr>
        </p:nvSpPr>
        <p:spPr>
          <a:xfrm>
            <a:off x="197016" y="-156931"/>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Parameters</a:t>
            </a:r>
            <a:endParaRPr>
              <a:latin typeface="Georgia"/>
              <a:ea typeface="Georgia"/>
              <a:cs typeface="Georgia"/>
              <a:sym typeface="Georgia"/>
            </a:endParaRPr>
          </a:p>
        </p:txBody>
      </p:sp>
      <p:sp>
        <p:nvSpPr>
          <p:cNvPr id="235" name="Google Shape;235;p3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8"/>
          <p:cNvPicPr preferRelativeResize="0"/>
          <p:nvPr/>
        </p:nvPicPr>
        <p:blipFill>
          <a:blip r:embed="rId3">
            <a:alphaModFix/>
          </a:blip>
          <a:stretch>
            <a:fillRect/>
          </a:stretch>
        </p:blipFill>
        <p:spPr>
          <a:xfrm>
            <a:off x="2006375" y="3194575"/>
            <a:ext cx="4315102" cy="1584499"/>
          </a:xfrm>
          <a:prstGeom prst="rect">
            <a:avLst/>
          </a:prstGeom>
          <a:noFill/>
          <a:ln>
            <a:noFill/>
          </a:ln>
        </p:spPr>
      </p:pic>
      <p:sp>
        <p:nvSpPr>
          <p:cNvPr id="241" name="Google Shape;241;p38"/>
          <p:cNvSpPr txBox="1">
            <a:spLocks noGrp="1"/>
          </p:cNvSpPr>
          <p:nvPr>
            <p:ph type="title"/>
          </p:nvPr>
        </p:nvSpPr>
        <p:spPr>
          <a:xfrm>
            <a:off x="220566"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Assumptions on Network</a:t>
            </a:r>
            <a:endParaRPr>
              <a:latin typeface="Georgia"/>
              <a:ea typeface="Georgia"/>
              <a:cs typeface="Georgia"/>
              <a:sym typeface="Georgia"/>
            </a:endParaRPr>
          </a:p>
        </p:txBody>
      </p:sp>
      <p:sp>
        <p:nvSpPr>
          <p:cNvPr id="242" name="Google Shape;242;p38"/>
          <p:cNvSpPr txBox="1"/>
          <p:nvPr/>
        </p:nvSpPr>
        <p:spPr>
          <a:xfrm>
            <a:off x="814125" y="695875"/>
            <a:ext cx="7098600" cy="22992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The production of both PU.1 and GATA-1 is autoregulatory; </a:t>
            </a:r>
            <a:endParaRPr sz="1600">
              <a:solidFill>
                <a:srgbClr val="242424"/>
              </a:solidFill>
              <a:latin typeface="Georgia"/>
              <a:ea typeface="Georgia"/>
              <a:cs typeface="Georgia"/>
              <a:sym typeface="Georgia"/>
            </a:endParaRPr>
          </a:p>
          <a:p>
            <a:pPr marL="457200" lvl="0" indent="-330200" algn="just" rtl="0">
              <a:lnSpc>
                <a:spcPct val="115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PU.1 and GATA-1 inhibit the production of each other through a PU.1–GATA-1 heterodimer; </a:t>
            </a:r>
            <a:endParaRPr sz="1600">
              <a:solidFill>
                <a:srgbClr val="242424"/>
              </a:solidFill>
              <a:latin typeface="Georgia"/>
              <a:ea typeface="Georgia"/>
              <a:cs typeface="Georgia"/>
              <a:sym typeface="Georgia"/>
            </a:endParaRPr>
          </a:p>
          <a:p>
            <a:pPr marL="457200" lvl="0" indent="-330200" algn="just" rtl="0">
              <a:lnSpc>
                <a:spcPct val="115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There are independent binding site for the autoregulation and for the inhibition by the heterodimer; </a:t>
            </a:r>
            <a:endParaRPr sz="1600">
              <a:solidFill>
                <a:srgbClr val="242424"/>
              </a:solidFill>
              <a:latin typeface="Georgia"/>
              <a:ea typeface="Georgia"/>
              <a:cs typeface="Georgia"/>
              <a:sym typeface="Georgia"/>
            </a:endParaRPr>
          </a:p>
          <a:p>
            <a:pPr marL="457200" lvl="0" indent="-330200" algn="just" rtl="0">
              <a:lnSpc>
                <a:spcPct val="115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The inhibition acts on a background expression term; </a:t>
            </a:r>
            <a:endParaRPr sz="1600">
              <a:solidFill>
                <a:srgbClr val="242424"/>
              </a:solidFill>
              <a:latin typeface="Georgia"/>
              <a:ea typeface="Georgia"/>
              <a:cs typeface="Georgia"/>
              <a:sym typeface="Georgia"/>
            </a:endParaRPr>
          </a:p>
          <a:p>
            <a:pPr marL="457200" lvl="0" indent="-330200" algn="just" rtl="0">
              <a:lnSpc>
                <a:spcPct val="115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The concentrations of homodimers are assumed at equilibrium levels via the instantaneous dimer formation and dissolution; </a:t>
            </a:r>
            <a:endParaRPr sz="1600">
              <a:solidFill>
                <a:srgbClr val="242424"/>
              </a:solidFill>
              <a:latin typeface="Georgia"/>
              <a:ea typeface="Georgia"/>
              <a:cs typeface="Georgia"/>
              <a:sym typeface="Georgia"/>
            </a:endParaRPr>
          </a:p>
        </p:txBody>
      </p:sp>
      <p:sp>
        <p:nvSpPr>
          <p:cNvPr id="243" name="Google Shape;243;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idx="4294967295"/>
          </p:nvPr>
        </p:nvSpPr>
        <p:spPr>
          <a:xfrm>
            <a:off x="220566" y="-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Assumptions on Parameters and others</a:t>
            </a:r>
            <a:endParaRPr>
              <a:latin typeface="Georgia"/>
              <a:ea typeface="Georgia"/>
              <a:cs typeface="Georgia"/>
              <a:sym typeface="Georgia"/>
            </a:endParaRPr>
          </a:p>
        </p:txBody>
      </p:sp>
      <p:sp>
        <p:nvSpPr>
          <p:cNvPr id="249" name="Google Shape;249;p39"/>
          <p:cNvSpPr txBox="1"/>
          <p:nvPr/>
        </p:nvSpPr>
        <p:spPr>
          <a:xfrm>
            <a:off x="451150" y="2510700"/>
            <a:ext cx="7886700" cy="26628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The Hill coefficient (n) for autoregulation was separated from the antagonism coefficient (m); </a:t>
            </a:r>
            <a:endParaRPr sz="1600">
              <a:solidFill>
                <a:srgbClr val="242424"/>
              </a:solidFill>
              <a:latin typeface="Georgia"/>
              <a:ea typeface="Georgia"/>
              <a:cs typeface="Georgia"/>
              <a:sym typeface="Georgia"/>
            </a:endParaRPr>
          </a:p>
          <a:p>
            <a:pPr marL="457200" lvl="0" indent="-330200" algn="just" rtl="0">
              <a:lnSpc>
                <a:spcPct val="150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Time delays in transcription, transportation and translation are ignored; </a:t>
            </a:r>
            <a:endParaRPr sz="1600">
              <a:solidFill>
                <a:srgbClr val="242424"/>
              </a:solidFill>
              <a:latin typeface="Georgia"/>
              <a:ea typeface="Georgia"/>
              <a:cs typeface="Georgia"/>
              <a:sym typeface="Georgia"/>
            </a:endParaRPr>
          </a:p>
          <a:p>
            <a:pPr marL="457200" lvl="0" indent="-330200" algn="just" rtl="0">
              <a:lnSpc>
                <a:spcPct val="150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To simplify the analysis, the system was modelled to be structurally symmetrical, i.e. the n and m were the same for GATA-1 and PU.1; </a:t>
            </a:r>
            <a:endParaRPr sz="1600">
              <a:solidFill>
                <a:srgbClr val="242424"/>
              </a:solidFill>
              <a:latin typeface="Georgia"/>
              <a:ea typeface="Georgia"/>
              <a:cs typeface="Georgia"/>
              <a:sym typeface="Georgia"/>
            </a:endParaRPr>
          </a:p>
          <a:p>
            <a:pPr marL="457200" lvl="0" indent="-330200" algn="just" rtl="0">
              <a:lnSpc>
                <a:spcPct val="150000"/>
              </a:lnSpc>
              <a:spcBef>
                <a:spcPts val="0"/>
              </a:spcBef>
              <a:spcAft>
                <a:spcPts val="0"/>
              </a:spcAft>
              <a:buClr>
                <a:srgbClr val="242424"/>
              </a:buClr>
              <a:buSzPts val="1600"/>
              <a:buFont typeface="Georgia"/>
              <a:buChar char="●"/>
            </a:pPr>
            <a:r>
              <a:rPr lang="en" sz="1600">
                <a:solidFill>
                  <a:srgbClr val="242424"/>
                </a:solidFill>
                <a:latin typeface="Georgia"/>
                <a:ea typeface="Georgia"/>
                <a:cs typeface="Georgia"/>
                <a:sym typeface="Georgia"/>
              </a:rPr>
              <a:t>Monomeric bindings were not considered.</a:t>
            </a:r>
            <a:endParaRPr sz="1600">
              <a:solidFill>
                <a:srgbClr val="242424"/>
              </a:solidFill>
              <a:latin typeface="Georgia"/>
              <a:ea typeface="Georgia"/>
              <a:cs typeface="Georgia"/>
              <a:sym typeface="Georgia"/>
            </a:endParaRPr>
          </a:p>
        </p:txBody>
      </p:sp>
      <p:pic>
        <p:nvPicPr>
          <p:cNvPr id="250" name="Google Shape;250;p39"/>
          <p:cNvPicPr preferRelativeResize="0"/>
          <p:nvPr/>
        </p:nvPicPr>
        <p:blipFill>
          <a:blip r:embed="rId3">
            <a:alphaModFix/>
          </a:blip>
          <a:stretch>
            <a:fillRect/>
          </a:stretch>
        </p:blipFill>
        <p:spPr>
          <a:xfrm>
            <a:off x="1716588" y="652700"/>
            <a:ext cx="3804519" cy="982672"/>
          </a:xfrm>
          <a:prstGeom prst="rect">
            <a:avLst/>
          </a:prstGeom>
          <a:noFill/>
          <a:ln w="9525" cap="flat" cmpd="sng">
            <a:solidFill>
              <a:schemeClr val="lt1"/>
            </a:solidFill>
            <a:prstDash val="solid"/>
            <a:round/>
            <a:headEnd type="none" w="sm" len="sm"/>
            <a:tailEnd type="none" w="sm" len="sm"/>
          </a:ln>
        </p:spPr>
      </p:pic>
      <p:cxnSp>
        <p:nvCxnSpPr>
          <p:cNvPr id="251" name="Google Shape;251;p39"/>
          <p:cNvCxnSpPr/>
          <p:nvPr/>
        </p:nvCxnSpPr>
        <p:spPr>
          <a:xfrm flipH="1">
            <a:off x="2721869" y="1514726"/>
            <a:ext cx="109200" cy="256800"/>
          </a:xfrm>
          <a:prstGeom prst="straightConnector1">
            <a:avLst/>
          </a:prstGeom>
          <a:noFill/>
          <a:ln w="9525" cap="flat" cmpd="sng">
            <a:solidFill>
              <a:schemeClr val="dk2"/>
            </a:solidFill>
            <a:prstDash val="solid"/>
            <a:round/>
            <a:headEnd type="none" w="med" len="med"/>
            <a:tailEnd type="triangle" w="med" len="med"/>
          </a:ln>
        </p:spPr>
      </p:cxnSp>
      <p:sp>
        <p:nvSpPr>
          <p:cNvPr id="252" name="Google Shape;252;p39"/>
          <p:cNvSpPr txBox="1"/>
          <p:nvPr/>
        </p:nvSpPr>
        <p:spPr>
          <a:xfrm>
            <a:off x="1773516" y="1771634"/>
            <a:ext cx="17181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Georgia"/>
                <a:ea typeface="Georgia"/>
                <a:cs typeface="Georgia"/>
                <a:sym typeface="Georgia"/>
              </a:rPr>
              <a:t>gene expression by auto-stimulation</a:t>
            </a:r>
            <a:endParaRPr sz="1200">
              <a:latin typeface="Georgia"/>
              <a:ea typeface="Georgia"/>
              <a:cs typeface="Georgia"/>
              <a:sym typeface="Georgia"/>
            </a:endParaRPr>
          </a:p>
        </p:txBody>
      </p:sp>
      <p:cxnSp>
        <p:nvCxnSpPr>
          <p:cNvPr id="253" name="Google Shape;253;p39"/>
          <p:cNvCxnSpPr/>
          <p:nvPr/>
        </p:nvCxnSpPr>
        <p:spPr>
          <a:xfrm>
            <a:off x="4303052" y="1570942"/>
            <a:ext cx="0" cy="240900"/>
          </a:xfrm>
          <a:prstGeom prst="straightConnector1">
            <a:avLst/>
          </a:prstGeom>
          <a:noFill/>
          <a:ln w="9525" cap="flat" cmpd="sng">
            <a:solidFill>
              <a:schemeClr val="dk2"/>
            </a:solidFill>
            <a:prstDash val="solid"/>
            <a:round/>
            <a:headEnd type="none" w="med" len="med"/>
            <a:tailEnd type="triangle" w="med" len="med"/>
          </a:ln>
        </p:spPr>
      </p:cxnSp>
      <p:sp>
        <p:nvSpPr>
          <p:cNvPr id="254" name="Google Shape;254;p39"/>
          <p:cNvSpPr txBox="1"/>
          <p:nvPr/>
        </p:nvSpPr>
        <p:spPr>
          <a:xfrm>
            <a:off x="3350303" y="1739711"/>
            <a:ext cx="2239800" cy="7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Georgia"/>
                <a:ea typeface="Georgia"/>
                <a:cs typeface="Georgia"/>
                <a:sym typeface="Georgia"/>
              </a:rPr>
              <a:t>the cross-inhibition regulated by the other transcriptional factor in the network.</a:t>
            </a:r>
            <a:endParaRPr sz="1200">
              <a:latin typeface="Georgia"/>
              <a:ea typeface="Georgia"/>
              <a:cs typeface="Georgia"/>
              <a:sym typeface="Georgia"/>
            </a:endParaRPr>
          </a:p>
        </p:txBody>
      </p:sp>
      <p:cxnSp>
        <p:nvCxnSpPr>
          <p:cNvPr id="255" name="Google Shape;255;p39"/>
          <p:cNvCxnSpPr/>
          <p:nvPr/>
        </p:nvCxnSpPr>
        <p:spPr>
          <a:xfrm>
            <a:off x="5161003" y="1595035"/>
            <a:ext cx="572100" cy="1446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39"/>
          <p:cNvSpPr txBox="1"/>
          <p:nvPr/>
        </p:nvSpPr>
        <p:spPr>
          <a:xfrm>
            <a:off x="5589989" y="1811989"/>
            <a:ext cx="2239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Georgia"/>
                <a:ea typeface="Georgia"/>
                <a:cs typeface="Georgia"/>
                <a:sym typeface="Georgia"/>
              </a:rPr>
              <a:t>a first-order degradation of the transcriptional factor</a:t>
            </a:r>
            <a:endParaRPr sz="1200">
              <a:latin typeface="Georgia"/>
              <a:ea typeface="Georgia"/>
              <a:cs typeface="Georgia"/>
              <a:sym typeface="Georgia"/>
            </a:endParaRPr>
          </a:p>
        </p:txBody>
      </p:sp>
      <p:sp>
        <p:nvSpPr>
          <p:cNvPr id="257" name="Google Shape;257;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Results </a:t>
            </a:r>
            <a:endParaRPr>
              <a:latin typeface="Georgia"/>
              <a:ea typeface="Georgia"/>
              <a:cs typeface="Georgia"/>
              <a:sym typeface="Georgia"/>
            </a:endParaRPr>
          </a:p>
        </p:txBody>
      </p:sp>
      <p:sp>
        <p:nvSpPr>
          <p:cNvPr id="263" name="Google Shape;263;p40"/>
          <p:cNvSpPr txBox="1"/>
          <p:nvPr/>
        </p:nvSpPr>
        <p:spPr>
          <a:xfrm>
            <a:off x="632100" y="1942875"/>
            <a:ext cx="3485400" cy="2586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Symmetric study:</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a1=a2=a,</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n = 4,m = 1,</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b1 = b2 = 1, </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θa1 = θa2 = 0.5, </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θb1 = θb2 = 0.07,</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k1 = k2 = 1</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endParaRPr sz="1600">
              <a:solidFill>
                <a:srgbClr val="374151"/>
              </a:solidFill>
              <a:latin typeface="Georgia"/>
              <a:ea typeface="Georgia"/>
              <a:cs typeface="Georgia"/>
              <a:sym typeface="Georgia"/>
            </a:endParaRPr>
          </a:p>
          <a:p>
            <a:pPr marL="0" lvl="0" indent="0" algn="l" rtl="0">
              <a:spcBef>
                <a:spcPts val="0"/>
              </a:spcBef>
              <a:spcAft>
                <a:spcPts val="0"/>
              </a:spcAft>
              <a:buNone/>
            </a:pPr>
            <a:endParaRPr sz="1600">
              <a:latin typeface="Georgia"/>
              <a:ea typeface="Georgia"/>
              <a:cs typeface="Georgia"/>
              <a:sym typeface="Georgia"/>
            </a:endParaRPr>
          </a:p>
        </p:txBody>
      </p:sp>
      <p:pic>
        <p:nvPicPr>
          <p:cNvPr id="264" name="Google Shape;264;p40"/>
          <p:cNvPicPr preferRelativeResize="0"/>
          <p:nvPr/>
        </p:nvPicPr>
        <p:blipFill>
          <a:blip r:embed="rId3">
            <a:alphaModFix/>
          </a:blip>
          <a:stretch>
            <a:fillRect/>
          </a:stretch>
        </p:blipFill>
        <p:spPr>
          <a:xfrm>
            <a:off x="4117500" y="319800"/>
            <a:ext cx="2279900" cy="2251958"/>
          </a:xfrm>
          <a:prstGeom prst="rect">
            <a:avLst/>
          </a:prstGeom>
          <a:noFill/>
          <a:ln>
            <a:noFill/>
          </a:ln>
        </p:spPr>
      </p:pic>
      <p:pic>
        <p:nvPicPr>
          <p:cNvPr id="265" name="Google Shape;265;p40"/>
          <p:cNvPicPr preferRelativeResize="0"/>
          <p:nvPr/>
        </p:nvPicPr>
        <p:blipFill>
          <a:blip r:embed="rId4">
            <a:alphaModFix/>
          </a:blip>
          <a:stretch>
            <a:fillRect/>
          </a:stretch>
        </p:blipFill>
        <p:spPr>
          <a:xfrm>
            <a:off x="6707850" y="307375"/>
            <a:ext cx="2175599" cy="2276787"/>
          </a:xfrm>
          <a:prstGeom prst="rect">
            <a:avLst/>
          </a:prstGeom>
          <a:noFill/>
          <a:ln>
            <a:noFill/>
          </a:ln>
        </p:spPr>
      </p:pic>
      <p:pic>
        <p:nvPicPr>
          <p:cNvPr id="266" name="Google Shape;266;p40"/>
          <p:cNvPicPr preferRelativeResize="0"/>
          <p:nvPr/>
        </p:nvPicPr>
        <p:blipFill>
          <a:blip r:embed="rId5">
            <a:alphaModFix/>
          </a:blip>
          <a:stretch>
            <a:fillRect/>
          </a:stretch>
        </p:blipFill>
        <p:spPr>
          <a:xfrm>
            <a:off x="6707850" y="2661475"/>
            <a:ext cx="2175601" cy="2341225"/>
          </a:xfrm>
          <a:prstGeom prst="rect">
            <a:avLst/>
          </a:prstGeom>
          <a:noFill/>
          <a:ln>
            <a:noFill/>
          </a:ln>
        </p:spPr>
      </p:pic>
      <p:pic>
        <p:nvPicPr>
          <p:cNvPr id="267" name="Google Shape;267;p40"/>
          <p:cNvPicPr preferRelativeResize="0"/>
          <p:nvPr/>
        </p:nvPicPr>
        <p:blipFill>
          <a:blip r:embed="rId6">
            <a:alphaModFix/>
          </a:blip>
          <a:stretch>
            <a:fillRect/>
          </a:stretch>
        </p:blipFill>
        <p:spPr>
          <a:xfrm>
            <a:off x="4117500" y="2738825"/>
            <a:ext cx="2279901" cy="2276775"/>
          </a:xfrm>
          <a:prstGeom prst="rect">
            <a:avLst/>
          </a:prstGeom>
          <a:noFill/>
          <a:ln>
            <a:noFill/>
          </a:ln>
        </p:spPr>
      </p:pic>
      <p:sp>
        <p:nvSpPr>
          <p:cNvPr id="268" name="Google Shape;268;p40"/>
          <p:cNvSpPr txBox="1"/>
          <p:nvPr/>
        </p:nvSpPr>
        <p:spPr>
          <a:xfrm>
            <a:off x="3595688" y="1261113"/>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rgbClr val="374151"/>
                </a:solidFill>
                <a:latin typeface="Georgia"/>
                <a:ea typeface="Georgia"/>
                <a:cs typeface="Georgia"/>
                <a:sym typeface="Georgia"/>
              </a:rPr>
              <a:t>a=0.6</a:t>
            </a:r>
            <a:endParaRPr sz="1600">
              <a:latin typeface="Georgia"/>
              <a:ea typeface="Georgia"/>
              <a:cs typeface="Georgia"/>
              <a:sym typeface="Georgia"/>
            </a:endParaRPr>
          </a:p>
        </p:txBody>
      </p:sp>
      <p:sp>
        <p:nvSpPr>
          <p:cNvPr id="269" name="Google Shape;269;p40"/>
          <p:cNvSpPr txBox="1"/>
          <p:nvPr/>
        </p:nvSpPr>
        <p:spPr>
          <a:xfrm>
            <a:off x="3707850" y="347957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rgbClr val="374151"/>
                </a:solidFill>
                <a:latin typeface="Georgia"/>
                <a:ea typeface="Georgia"/>
                <a:cs typeface="Georgia"/>
                <a:sym typeface="Georgia"/>
              </a:rPr>
              <a:t>a=1</a:t>
            </a:r>
            <a:endParaRPr sz="1600">
              <a:latin typeface="Georgia"/>
              <a:ea typeface="Georgia"/>
              <a:cs typeface="Georgia"/>
              <a:sym typeface="Georgia"/>
            </a:endParaRPr>
          </a:p>
        </p:txBody>
      </p:sp>
      <p:pic>
        <p:nvPicPr>
          <p:cNvPr id="270" name="Google Shape;270;p40"/>
          <p:cNvPicPr preferRelativeResize="0"/>
          <p:nvPr/>
        </p:nvPicPr>
        <p:blipFill>
          <a:blip r:embed="rId7">
            <a:alphaModFix/>
          </a:blip>
          <a:stretch>
            <a:fillRect/>
          </a:stretch>
        </p:blipFill>
        <p:spPr>
          <a:xfrm>
            <a:off x="420225" y="1058337"/>
            <a:ext cx="3000000" cy="774851"/>
          </a:xfrm>
          <a:prstGeom prst="rect">
            <a:avLst/>
          </a:prstGeom>
          <a:noFill/>
          <a:ln w="9525" cap="flat" cmpd="sng">
            <a:solidFill>
              <a:schemeClr val="lt1"/>
            </a:solidFill>
            <a:prstDash val="solid"/>
            <a:round/>
            <a:headEnd type="none" w="sm" len="sm"/>
            <a:tailEnd type="none" w="sm" len="sm"/>
          </a:ln>
        </p:spPr>
      </p:pic>
      <p:sp>
        <p:nvSpPr>
          <p:cNvPr id="271" name="Google Shape;271;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Results</a:t>
            </a:r>
            <a:endParaRPr>
              <a:latin typeface="Georgia"/>
              <a:ea typeface="Georgia"/>
              <a:cs typeface="Georgia"/>
              <a:sym typeface="Georgia"/>
            </a:endParaRPr>
          </a:p>
        </p:txBody>
      </p:sp>
      <p:pic>
        <p:nvPicPr>
          <p:cNvPr id="277" name="Google Shape;277;p41"/>
          <p:cNvPicPr preferRelativeResize="0"/>
          <p:nvPr/>
        </p:nvPicPr>
        <p:blipFill>
          <a:blip r:embed="rId3">
            <a:alphaModFix/>
          </a:blip>
          <a:stretch>
            <a:fillRect/>
          </a:stretch>
        </p:blipFill>
        <p:spPr>
          <a:xfrm>
            <a:off x="4572000" y="1837288"/>
            <a:ext cx="1967424" cy="1468925"/>
          </a:xfrm>
          <a:prstGeom prst="rect">
            <a:avLst/>
          </a:prstGeom>
          <a:noFill/>
          <a:ln>
            <a:noFill/>
          </a:ln>
        </p:spPr>
      </p:pic>
      <p:pic>
        <p:nvPicPr>
          <p:cNvPr id="278" name="Google Shape;278;p41"/>
          <p:cNvPicPr preferRelativeResize="0"/>
          <p:nvPr/>
        </p:nvPicPr>
        <p:blipFill>
          <a:blip r:embed="rId4">
            <a:alphaModFix/>
          </a:blip>
          <a:stretch>
            <a:fillRect/>
          </a:stretch>
        </p:blipFill>
        <p:spPr>
          <a:xfrm>
            <a:off x="6620723" y="372651"/>
            <a:ext cx="2355876" cy="1209775"/>
          </a:xfrm>
          <a:prstGeom prst="rect">
            <a:avLst/>
          </a:prstGeom>
          <a:noFill/>
          <a:ln>
            <a:noFill/>
          </a:ln>
        </p:spPr>
      </p:pic>
      <p:pic>
        <p:nvPicPr>
          <p:cNvPr id="279" name="Google Shape;279;p41"/>
          <p:cNvPicPr preferRelativeResize="0"/>
          <p:nvPr/>
        </p:nvPicPr>
        <p:blipFill>
          <a:blip r:embed="rId5">
            <a:alphaModFix/>
          </a:blip>
          <a:stretch>
            <a:fillRect/>
          </a:stretch>
        </p:blipFill>
        <p:spPr>
          <a:xfrm>
            <a:off x="6580075" y="1930267"/>
            <a:ext cx="2437174" cy="1282970"/>
          </a:xfrm>
          <a:prstGeom prst="rect">
            <a:avLst/>
          </a:prstGeom>
          <a:noFill/>
          <a:ln>
            <a:noFill/>
          </a:ln>
        </p:spPr>
      </p:pic>
      <p:pic>
        <p:nvPicPr>
          <p:cNvPr id="280" name="Google Shape;280;p41"/>
          <p:cNvPicPr preferRelativeResize="0"/>
          <p:nvPr/>
        </p:nvPicPr>
        <p:blipFill>
          <a:blip r:embed="rId6">
            <a:alphaModFix/>
          </a:blip>
          <a:stretch>
            <a:fillRect/>
          </a:stretch>
        </p:blipFill>
        <p:spPr>
          <a:xfrm>
            <a:off x="6580075" y="3510795"/>
            <a:ext cx="2437176" cy="1260055"/>
          </a:xfrm>
          <a:prstGeom prst="rect">
            <a:avLst/>
          </a:prstGeom>
          <a:noFill/>
          <a:ln>
            <a:noFill/>
          </a:ln>
        </p:spPr>
      </p:pic>
      <p:sp>
        <p:nvSpPr>
          <p:cNvPr id="281" name="Google Shape;281;p41"/>
          <p:cNvSpPr txBox="1"/>
          <p:nvPr/>
        </p:nvSpPr>
        <p:spPr>
          <a:xfrm>
            <a:off x="631975" y="1942875"/>
            <a:ext cx="3485400" cy="2586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Bifurcation analysis:</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a1=a2=a,</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b1 = b2 = b, </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k1 = k2 = k,</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n = 4,m = 1,</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θa1 = θa2 = 0.5, </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r>
              <a:rPr lang="en" sz="1600">
                <a:solidFill>
                  <a:srgbClr val="374151"/>
                </a:solidFill>
                <a:latin typeface="Georgia"/>
                <a:ea typeface="Georgia"/>
                <a:cs typeface="Georgia"/>
                <a:sym typeface="Georgia"/>
              </a:rPr>
              <a:t>θb1 = θb2 = 0.07</a:t>
            </a: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endParaRPr sz="1600">
              <a:solidFill>
                <a:srgbClr val="374151"/>
              </a:solidFill>
              <a:latin typeface="Georgia"/>
              <a:ea typeface="Georgia"/>
              <a:cs typeface="Georgia"/>
              <a:sym typeface="Georgia"/>
            </a:endParaRPr>
          </a:p>
          <a:p>
            <a:pPr marL="0" lvl="0" indent="0" algn="l" rtl="0">
              <a:lnSpc>
                <a:spcPct val="90000"/>
              </a:lnSpc>
              <a:spcBef>
                <a:spcPts val="1000"/>
              </a:spcBef>
              <a:spcAft>
                <a:spcPts val="0"/>
              </a:spcAft>
              <a:buNone/>
            </a:pPr>
            <a:endParaRPr sz="1600">
              <a:solidFill>
                <a:srgbClr val="374151"/>
              </a:solidFill>
              <a:latin typeface="Georgia"/>
              <a:ea typeface="Georgia"/>
              <a:cs typeface="Georgia"/>
              <a:sym typeface="Georgia"/>
            </a:endParaRPr>
          </a:p>
          <a:p>
            <a:pPr marL="0" lvl="0" indent="0" algn="l" rtl="0">
              <a:spcBef>
                <a:spcPts val="0"/>
              </a:spcBef>
              <a:spcAft>
                <a:spcPts val="0"/>
              </a:spcAft>
              <a:buNone/>
            </a:pPr>
            <a:endParaRPr sz="1600">
              <a:latin typeface="Georgia"/>
              <a:ea typeface="Georgia"/>
              <a:cs typeface="Georgia"/>
              <a:sym typeface="Georgia"/>
            </a:endParaRPr>
          </a:p>
        </p:txBody>
      </p:sp>
      <p:sp>
        <p:nvSpPr>
          <p:cNvPr id="282" name="Google Shape;282;p41"/>
          <p:cNvSpPr txBox="1"/>
          <p:nvPr/>
        </p:nvSpPr>
        <p:spPr>
          <a:xfrm>
            <a:off x="3807913" y="696713"/>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rgbClr val="374151"/>
                </a:solidFill>
                <a:latin typeface="Georgia"/>
                <a:ea typeface="Georgia"/>
                <a:cs typeface="Georgia"/>
                <a:sym typeface="Georgia"/>
              </a:rPr>
              <a:t>k=1,b=1</a:t>
            </a:r>
            <a:endParaRPr sz="1600">
              <a:latin typeface="Georgia"/>
              <a:ea typeface="Georgia"/>
              <a:cs typeface="Georgia"/>
              <a:sym typeface="Georgia"/>
            </a:endParaRPr>
          </a:p>
        </p:txBody>
      </p:sp>
      <p:sp>
        <p:nvSpPr>
          <p:cNvPr id="283" name="Google Shape;283;p41"/>
          <p:cNvSpPr txBox="1"/>
          <p:nvPr/>
        </p:nvSpPr>
        <p:spPr>
          <a:xfrm>
            <a:off x="3807913" y="23194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rgbClr val="374151"/>
                </a:solidFill>
                <a:latin typeface="Georgia"/>
                <a:ea typeface="Georgia"/>
                <a:cs typeface="Georgia"/>
                <a:sym typeface="Georgia"/>
              </a:rPr>
              <a:t>k=1,a=1</a:t>
            </a:r>
            <a:endParaRPr sz="1600">
              <a:latin typeface="Georgia"/>
              <a:ea typeface="Georgia"/>
              <a:cs typeface="Georgia"/>
              <a:sym typeface="Georgia"/>
            </a:endParaRPr>
          </a:p>
        </p:txBody>
      </p:sp>
      <p:sp>
        <p:nvSpPr>
          <p:cNvPr id="284" name="Google Shape;284;p41"/>
          <p:cNvSpPr txBox="1"/>
          <p:nvPr/>
        </p:nvSpPr>
        <p:spPr>
          <a:xfrm>
            <a:off x="3807913" y="3886563"/>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rgbClr val="374151"/>
                </a:solidFill>
                <a:latin typeface="Georgia"/>
                <a:ea typeface="Georgia"/>
                <a:cs typeface="Georgia"/>
                <a:sym typeface="Georgia"/>
              </a:rPr>
              <a:t>a=1,b=1</a:t>
            </a:r>
            <a:endParaRPr sz="1600">
              <a:latin typeface="Georgia"/>
              <a:ea typeface="Georgia"/>
              <a:cs typeface="Georgia"/>
              <a:sym typeface="Georgia"/>
            </a:endParaRPr>
          </a:p>
        </p:txBody>
      </p:sp>
      <p:pic>
        <p:nvPicPr>
          <p:cNvPr id="285" name="Google Shape;285;p41"/>
          <p:cNvPicPr preferRelativeResize="0"/>
          <p:nvPr/>
        </p:nvPicPr>
        <p:blipFill>
          <a:blip r:embed="rId7">
            <a:alphaModFix/>
          </a:blip>
          <a:stretch>
            <a:fillRect/>
          </a:stretch>
        </p:blipFill>
        <p:spPr>
          <a:xfrm>
            <a:off x="4572000" y="330725"/>
            <a:ext cx="1905376" cy="1406401"/>
          </a:xfrm>
          <a:prstGeom prst="rect">
            <a:avLst/>
          </a:prstGeom>
          <a:noFill/>
          <a:ln>
            <a:noFill/>
          </a:ln>
        </p:spPr>
      </p:pic>
      <p:pic>
        <p:nvPicPr>
          <p:cNvPr id="286" name="Google Shape;286;p41"/>
          <p:cNvPicPr preferRelativeResize="0"/>
          <p:nvPr/>
        </p:nvPicPr>
        <p:blipFill>
          <a:blip r:embed="rId8">
            <a:alphaModFix/>
          </a:blip>
          <a:stretch>
            <a:fillRect/>
          </a:stretch>
        </p:blipFill>
        <p:spPr>
          <a:xfrm>
            <a:off x="4551675" y="3406386"/>
            <a:ext cx="2008074" cy="1545913"/>
          </a:xfrm>
          <a:prstGeom prst="rect">
            <a:avLst/>
          </a:prstGeom>
          <a:noFill/>
          <a:ln>
            <a:noFill/>
          </a:ln>
        </p:spPr>
      </p:pic>
      <p:pic>
        <p:nvPicPr>
          <p:cNvPr id="287" name="Google Shape;287;p41"/>
          <p:cNvPicPr preferRelativeResize="0"/>
          <p:nvPr/>
        </p:nvPicPr>
        <p:blipFill>
          <a:blip r:embed="rId9">
            <a:alphaModFix/>
          </a:blip>
          <a:stretch>
            <a:fillRect/>
          </a:stretch>
        </p:blipFill>
        <p:spPr>
          <a:xfrm>
            <a:off x="420225" y="1058337"/>
            <a:ext cx="3000000" cy="774851"/>
          </a:xfrm>
          <a:prstGeom prst="rect">
            <a:avLst/>
          </a:prstGeom>
          <a:noFill/>
          <a:ln w="9525" cap="flat" cmpd="sng">
            <a:solidFill>
              <a:schemeClr val="lt1"/>
            </a:solidFill>
            <a:prstDash val="solid"/>
            <a:round/>
            <a:headEnd type="none" w="sm" len="sm"/>
            <a:tailEnd type="none" w="sm" len="sm"/>
          </a:ln>
        </p:spPr>
      </p:pic>
      <p:sp>
        <p:nvSpPr>
          <p:cNvPr id="288" name="Google Shape;288;p4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3" name="Google Shape;294;p42">
            <a:extLst>
              <a:ext uri="{FF2B5EF4-FFF2-40B4-BE49-F238E27FC236}">
                <a16:creationId xmlns:a16="http://schemas.microsoft.com/office/drawing/2014/main" id="{33A21FF5-3E90-200C-7D73-5D05A42760E7}"/>
              </a:ext>
            </a:extLst>
          </p:cNvPr>
          <p:cNvPicPr preferRelativeResize="0"/>
          <p:nvPr/>
        </p:nvPicPr>
        <p:blipFill rotWithShape="1">
          <a:blip r:embed="rId3">
            <a:alphaModFix/>
          </a:blip>
          <a:srcRect b="-675"/>
          <a:stretch/>
        </p:blipFill>
        <p:spPr>
          <a:xfrm>
            <a:off x="1170050" y="1681875"/>
            <a:ext cx="6169999" cy="1680161"/>
          </a:xfrm>
          <a:prstGeom prst="rect">
            <a:avLst/>
          </a:prstGeom>
          <a:noFill/>
          <a:ln>
            <a:noFill/>
          </a:ln>
        </p:spPr>
      </p:pic>
      <p:sp>
        <p:nvSpPr>
          <p:cNvPr id="293" name="Google Shape;293;p42"/>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a:t>
            </a:r>
            <a:endParaRPr>
              <a:latin typeface="Georgia"/>
              <a:ea typeface="Georgia"/>
              <a:cs typeface="Georgia"/>
              <a:sym typeface="Georgia"/>
            </a:endParaRPr>
          </a:p>
        </p:txBody>
      </p:sp>
      <p:sp>
        <p:nvSpPr>
          <p:cNvPr id="2" name="Rectangle 1">
            <a:extLst>
              <a:ext uri="{FF2B5EF4-FFF2-40B4-BE49-F238E27FC236}">
                <a16:creationId xmlns:a16="http://schemas.microsoft.com/office/drawing/2014/main" id="{A0786B2A-6C92-1D12-8525-9B265E4F535E}"/>
              </a:ext>
            </a:extLst>
          </p:cNvPr>
          <p:cNvSpPr/>
          <p:nvPr/>
        </p:nvSpPr>
        <p:spPr>
          <a:xfrm>
            <a:off x="1170050" y="2536900"/>
            <a:ext cx="6255986" cy="994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5" name="Google Shape;295;p42"/>
          <p:cNvCxnSpPr/>
          <p:nvPr/>
        </p:nvCxnSpPr>
        <p:spPr>
          <a:xfrm rot="10800000" flipH="1">
            <a:off x="3033125" y="2537025"/>
            <a:ext cx="11100" cy="518400"/>
          </a:xfrm>
          <a:prstGeom prst="straightConnector1">
            <a:avLst/>
          </a:prstGeom>
          <a:noFill/>
          <a:ln w="9525" cap="flat" cmpd="sng">
            <a:solidFill>
              <a:schemeClr val="dk2"/>
            </a:solidFill>
            <a:prstDash val="solid"/>
            <a:round/>
            <a:headEnd type="none" w="med" len="med"/>
            <a:tailEnd type="triangle" w="med" len="med"/>
          </a:ln>
        </p:spPr>
      </p:cxnSp>
      <p:cxnSp>
        <p:nvCxnSpPr>
          <p:cNvPr id="296" name="Google Shape;296;p42"/>
          <p:cNvCxnSpPr/>
          <p:nvPr/>
        </p:nvCxnSpPr>
        <p:spPr>
          <a:xfrm rot="10800000" flipH="1">
            <a:off x="5086800" y="2537025"/>
            <a:ext cx="11100" cy="518400"/>
          </a:xfrm>
          <a:prstGeom prst="straightConnector1">
            <a:avLst/>
          </a:prstGeom>
          <a:noFill/>
          <a:ln w="9525" cap="flat" cmpd="sng">
            <a:solidFill>
              <a:schemeClr val="dk2"/>
            </a:solidFill>
            <a:prstDash val="solid"/>
            <a:round/>
            <a:headEnd type="none" w="med" len="med"/>
            <a:tailEnd type="triangle" w="med" len="med"/>
          </a:ln>
        </p:spPr>
      </p:cxnSp>
      <p:cxnSp>
        <p:nvCxnSpPr>
          <p:cNvPr id="297" name="Google Shape;297;p42"/>
          <p:cNvCxnSpPr/>
          <p:nvPr/>
        </p:nvCxnSpPr>
        <p:spPr>
          <a:xfrm rot="10800000" flipH="1">
            <a:off x="6549475" y="2537025"/>
            <a:ext cx="11100" cy="51840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42"/>
          <p:cNvSpPr txBox="1"/>
          <p:nvPr/>
        </p:nvSpPr>
        <p:spPr>
          <a:xfrm>
            <a:off x="2358475" y="3100050"/>
            <a:ext cx="1634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Georgia"/>
                <a:ea typeface="Georgia"/>
                <a:cs typeface="Georgia"/>
                <a:sym typeface="Georgia"/>
              </a:rPr>
              <a:t>Autoregulation</a:t>
            </a:r>
            <a:endParaRPr sz="1600">
              <a:latin typeface="Georgia"/>
              <a:ea typeface="Georgia"/>
              <a:cs typeface="Georgia"/>
              <a:sym typeface="Georgia"/>
            </a:endParaRPr>
          </a:p>
        </p:txBody>
      </p:sp>
      <p:sp>
        <p:nvSpPr>
          <p:cNvPr id="299" name="Google Shape;299;p42"/>
          <p:cNvSpPr txBox="1"/>
          <p:nvPr/>
        </p:nvSpPr>
        <p:spPr>
          <a:xfrm>
            <a:off x="3992575" y="3100050"/>
            <a:ext cx="1805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Georgia"/>
                <a:ea typeface="Georgia"/>
                <a:cs typeface="Georgia"/>
                <a:sym typeface="Georgia"/>
              </a:rPr>
              <a:t>Cross inhibition</a:t>
            </a:r>
            <a:endParaRPr sz="1600">
              <a:latin typeface="Georgia"/>
              <a:ea typeface="Georgia"/>
              <a:cs typeface="Georgia"/>
              <a:sym typeface="Georgia"/>
            </a:endParaRPr>
          </a:p>
        </p:txBody>
      </p:sp>
      <p:sp>
        <p:nvSpPr>
          <p:cNvPr id="300" name="Google Shape;300;p42"/>
          <p:cNvSpPr txBox="1"/>
          <p:nvPr/>
        </p:nvSpPr>
        <p:spPr>
          <a:xfrm>
            <a:off x="5849725" y="3100050"/>
            <a:ext cx="1410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Georgia"/>
                <a:ea typeface="Georgia"/>
                <a:cs typeface="Georgia"/>
                <a:sym typeface="Georgia"/>
              </a:rPr>
              <a:t>Degradation</a:t>
            </a:r>
            <a:endParaRPr sz="1600">
              <a:latin typeface="Georgia"/>
              <a:ea typeface="Georgia"/>
              <a:cs typeface="Georgia"/>
              <a:sym typeface="Georgia"/>
            </a:endParaRPr>
          </a:p>
        </p:txBody>
      </p:sp>
      <p:sp>
        <p:nvSpPr>
          <p:cNvPr id="301" name="Google Shape;301;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extLst>
      <p:ext uri="{BB962C8B-B14F-4D97-AF65-F5344CB8AC3E}">
        <p14:creationId xmlns:p14="http://schemas.microsoft.com/office/powerpoint/2010/main" val="228117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95"/>
                                        </p:tgtEl>
                                        <p:attrNameLst>
                                          <p:attrName>style.visibility</p:attrName>
                                        </p:attrNameLst>
                                      </p:cBhvr>
                                      <p:to>
                                        <p:strVal val="visible"/>
                                      </p:to>
                                    </p:set>
                                    <p:anim calcmode="lin" valueType="num">
                                      <p:cBhvr additive="base">
                                        <p:cTn id="11" dur="500"/>
                                        <p:tgtEl>
                                          <p:spTgt spid="295"/>
                                        </p:tgtEl>
                                        <p:attrNameLst>
                                          <p:attrName>ppt_y</p:attrName>
                                        </p:attrNameLst>
                                      </p:cBhvr>
                                      <p:tavLst>
                                        <p:tav tm="0">
                                          <p:val>
                                            <p:strVal val="#ppt_y+#ppt_h*1.125000"/>
                                          </p:val>
                                        </p:tav>
                                        <p:tav tm="100000">
                                          <p:val>
                                            <p:strVal val="#ppt_y"/>
                                          </p:val>
                                        </p:tav>
                                      </p:tavLst>
                                    </p:anim>
                                    <p:animEffect transition="in" filter="wipe(up)">
                                      <p:cBhvr>
                                        <p:cTn id="12" dur="500"/>
                                        <p:tgtEl>
                                          <p:spTgt spid="295"/>
                                        </p:tgtEl>
                                      </p:cBhvr>
                                    </p:animEffect>
                                  </p:childTnLst>
                                </p:cTn>
                              </p:par>
                              <p:par>
                                <p:cTn id="13" presetID="12" presetClass="entr" presetSubtype="4" fill="hold" nodeType="withEffect">
                                  <p:stCondLst>
                                    <p:cond delay="0"/>
                                  </p:stCondLst>
                                  <p:childTnLst>
                                    <p:set>
                                      <p:cBhvr>
                                        <p:cTn id="14" dur="1" fill="hold">
                                          <p:stCondLst>
                                            <p:cond delay="0"/>
                                          </p:stCondLst>
                                        </p:cTn>
                                        <p:tgtEl>
                                          <p:spTgt spid="296"/>
                                        </p:tgtEl>
                                        <p:attrNameLst>
                                          <p:attrName>style.visibility</p:attrName>
                                        </p:attrNameLst>
                                      </p:cBhvr>
                                      <p:to>
                                        <p:strVal val="visible"/>
                                      </p:to>
                                    </p:set>
                                    <p:anim calcmode="lin" valueType="num">
                                      <p:cBhvr additive="base">
                                        <p:cTn id="15" dur="500"/>
                                        <p:tgtEl>
                                          <p:spTgt spid="296"/>
                                        </p:tgtEl>
                                        <p:attrNameLst>
                                          <p:attrName>ppt_y</p:attrName>
                                        </p:attrNameLst>
                                      </p:cBhvr>
                                      <p:tavLst>
                                        <p:tav tm="0">
                                          <p:val>
                                            <p:strVal val="#ppt_y+#ppt_h*1.125000"/>
                                          </p:val>
                                        </p:tav>
                                        <p:tav tm="100000">
                                          <p:val>
                                            <p:strVal val="#ppt_y"/>
                                          </p:val>
                                        </p:tav>
                                      </p:tavLst>
                                    </p:anim>
                                    <p:animEffect transition="in" filter="wipe(up)">
                                      <p:cBhvr>
                                        <p:cTn id="16" dur="500"/>
                                        <p:tgtEl>
                                          <p:spTgt spid="296"/>
                                        </p:tgtEl>
                                      </p:cBhvr>
                                    </p:animEffect>
                                  </p:childTnLst>
                                </p:cTn>
                              </p:par>
                              <p:par>
                                <p:cTn id="17" presetID="12" presetClass="entr" presetSubtype="4" fill="hold" nodeType="with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additive="base">
                                        <p:cTn id="19" dur="500"/>
                                        <p:tgtEl>
                                          <p:spTgt spid="297"/>
                                        </p:tgtEl>
                                        <p:attrNameLst>
                                          <p:attrName>ppt_y</p:attrName>
                                        </p:attrNameLst>
                                      </p:cBhvr>
                                      <p:tavLst>
                                        <p:tav tm="0">
                                          <p:val>
                                            <p:strVal val="#ppt_y+#ppt_h*1.125000"/>
                                          </p:val>
                                        </p:tav>
                                        <p:tav tm="100000">
                                          <p:val>
                                            <p:strVal val="#ppt_y"/>
                                          </p:val>
                                        </p:tav>
                                      </p:tavLst>
                                    </p:anim>
                                    <p:animEffect transition="in" filter="wipe(up)">
                                      <p:cBhvr>
                                        <p:cTn id="20" dur="500"/>
                                        <p:tgtEl>
                                          <p:spTgt spid="29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98"/>
                                        </p:tgtEl>
                                        <p:attrNameLst>
                                          <p:attrName>style.visibility</p:attrName>
                                        </p:attrNameLst>
                                      </p:cBhvr>
                                      <p:to>
                                        <p:strVal val="visible"/>
                                      </p:to>
                                    </p:set>
                                    <p:anim calcmode="lin" valueType="num">
                                      <p:cBhvr additive="base">
                                        <p:cTn id="23" dur="500"/>
                                        <p:tgtEl>
                                          <p:spTgt spid="298"/>
                                        </p:tgtEl>
                                        <p:attrNameLst>
                                          <p:attrName>ppt_y</p:attrName>
                                        </p:attrNameLst>
                                      </p:cBhvr>
                                      <p:tavLst>
                                        <p:tav tm="0">
                                          <p:val>
                                            <p:strVal val="#ppt_y+#ppt_h*1.125000"/>
                                          </p:val>
                                        </p:tav>
                                        <p:tav tm="100000">
                                          <p:val>
                                            <p:strVal val="#ppt_y"/>
                                          </p:val>
                                        </p:tav>
                                      </p:tavLst>
                                    </p:anim>
                                    <p:animEffect transition="in" filter="wipe(up)">
                                      <p:cBhvr>
                                        <p:cTn id="24" dur="500"/>
                                        <p:tgtEl>
                                          <p:spTgt spid="298"/>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anim calcmode="lin" valueType="num">
                                      <p:cBhvr additive="base">
                                        <p:cTn id="27" dur="500"/>
                                        <p:tgtEl>
                                          <p:spTgt spid="299"/>
                                        </p:tgtEl>
                                        <p:attrNameLst>
                                          <p:attrName>ppt_y</p:attrName>
                                        </p:attrNameLst>
                                      </p:cBhvr>
                                      <p:tavLst>
                                        <p:tav tm="0">
                                          <p:val>
                                            <p:strVal val="#ppt_y+#ppt_h*1.125000"/>
                                          </p:val>
                                        </p:tav>
                                        <p:tav tm="100000">
                                          <p:val>
                                            <p:strVal val="#ppt_y"/>
                                          </p:val>
                                        </p:tav>
                                      </p:tavLst>
                                    </p:anim>
                                    <p:animEffect transition="in" filter="wipe(up)">
                                      <p:cBhvr>
                                        <p:cTn id="28" dur="500"/>
                                        <p:tgtEl>
                                          <p:spTgt spid="299"/>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00"/>
                                        </p:tgtEl>
                                        <p:attrNameLst>
                                          <p:attrName>style.visibility</p:attrName>
                                        </p:attrNameLst>
                                      </p:cBhvr>
                                      <p:to>
                                        <p:strVal val="visible"/>
                                      </p:to>
                                    </p:set>
                                    <p:anim calcmode="lin" valueType="num">
                                      <p:cBhvr additive="base">
                                        <p:cTn id="31" dur="500"/>
                                        <p:tgtEl>
                                          <p:spTgt spid="300"/>
                                        </p:tgtEl>
                                        <p:attrNameLst>
                                          <p:attrName>ppt_y</p:attrName>
                                        </p:attrNameLst>
                                      </p:cBhvr>
                                      <p:tavLst>
                                        <p:tav tm="0">
                                          <p:val>
                                            <p:strVal val="#ppt_y+#ppt_h*1.125000"/>
                                          </p:val>
                                        </p:tav>
                                        <p:tav tm="100000">
                                          <p:val>
                                            <p:strVal val="#ppt_y"/>
                                          </p:val>
                                        </p:tav>
                                      </p:tavLst>
                                    </p:anim>
                                    <p:animEffect transition="in" filter="wipe(up)">
                                      <p:cBhvr>
                                        <p:cTn id="32"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8" grpId="0"/>
      <p:bldP spid="299" grpId="0"/>
      <p:bldP spid="3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A4B019-1DF3-47EC-0F06-ED827B1064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6" name="Picture 5" descr="A close-up of a white paper&#10;&#10;Description automatically generated">
            <a:extLst>
              <a:ext uri="{FF2B5EF4-FFF2-40B4-BE49-F238E27FC236}">
                <a16:creationId xmlns:a16="http://schemas.microsoft.com/office/drawing/2014/main" id="{8508D5EA-E1FB-0B93-FBF5-D56ABAAC582A}"/>
              </a:ext>
            </a:extLst>
          </p:cNvPr>
          <p:cNvPicPr>
            <a:picLocks noChangeAspect="1"/>
          </p:cNvPicPr>
          <p:nvPr/>
        </p:nvPicPr>
        <p:blipFill>
          <a:blip r:embed="rId2"/>
          <a:stretch>
            <a:fillRect/>
          </a:stretch>
        </p:blipFill>
        <p:spPr>
          <a:xfrm>
            <a:off x="399502" y="347735"/>
            <a:ext cx="8344995" cy="4251974"/>
          </a:xfrm>
          <a:prstGeom prst="rect">
            <a:avLst/>
          </a:prstGeom>
        </p:spPr>
      </p:pic>
    </p:spTree>
    <p:extLst>
      <p:ext uri="{BB962C8B-B14F-4D97-AF65-F5344CB8AC3E}">
        <p14:creationId xmlns:p14="http://schemas.microsoft.com/office/powerpoint/2010/main" val="238760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1 </a:t>
            </a:r>
            <a:endParaRPr>
              <a:latin typeface="Georgia"/>
              <a:ea typeface="Georgia"/>
              <a:cs typeface="Georgia"/>
              <a:sym typeface="Georgia"/>
            </a:endParaRPr>
          </a:p>
        </p:txBody>
      </p:sp>
      <p:pic>
        <p:nvPicPr>
          <p:cNvPr id="307" name="Google Shape;307;p43"/>
          <p:cNvPicPr preferRelativeResize="0"/>
          <p:nvPr/>
        </p:nvPicPr>
        <p:blipFill rotWithShape="1">
          <a:blip r:embed="rId3">
            <a:alphaModFix/>
          </a:blip>
          <a:srcRect/>
          <a:stretch/>
        </p:blipFill>
        <p:spPr>
          <a:xfrm>
            <a:off x="311700" y="1081850"/>
            <a:ext cx="3407225" cy="3407225"/>
          </a:xfrm>
          <a:prstGeom prst="rect">
            <a:avLst/>
          </a:prstGeom>
          <a:noFill/>
          <a:ln>
            <a:noFill/>
          </a:ln>
        </p:spPr>
      </p:pic>
      <p:pic>
        <p:nvPicPr>
          <p:cNvPr id="308" name="Google Shape;308;p43"/>
          <p:cNvPicPr preferRelativeResize="0"/>
          <p:nvPr/>
        </p:nvPicPr>
        <p:blipFill rotWithShape="1">
          <a:blip r:embed="rId4">
            <a:alphaModFix/>
          </a:blip>
          <a:srcRect/>
          <a:stretch/>
        </p:blipFill>
        <p:spPr>
          <a:xfrm>
            <a:off x="3718925" y="1081844"/>
            <a:ext cx="3686231" cy="3686231"/>
          </a:xfrm>
          <a:prstGeom prst="rect">
            <a:avLst/>
          </a:prstGeom>
          <a:noFill/>
          <a:ln>
            <a:noFill/>
          </a:ln>
        </p:spPr>
      </p:pic>
      <p:sp>
        <p:nvSpPr>
          <p:cNvPr id="309" name="Google Shape;309;p43"/>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a</a:t>
            </a:r>
            <a:endParaRPr>
              <a:latin typeface="Calibri"/>
              <a:ea typeface="Calibri"/>
              <a:cs typeface="Calibri"/>
              <a:sym typeface="Calibri"/>
            </a:endParaRPr>
          </a:p>
        </p:txBody>
      </p:sp>
      <p:sp>
        <p:nvSpPr>
          <p:cNvPr id="310" name="Google Shape;310;p43"/>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a</a:t>
            </a:r>
            <a:endParaRPr>
              <a:latin typeface="Calibri"/>
              <a:ea typeface="Calibri"/>
              <a:cs typeface="Calibri"/>
              <a:sym typeface="Calibri"/>
            </a:endParaRPr>
          </a:p>
        </p:txBody>
      </p:sp>
      <p:sp>
        <p:nvSpPr>
          <p:cNvPr id="311" name="Google Shape;311;p43"/>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a</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a</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1.9</a:t>
            </a:r>
            <a:endParaRPr sz="1600">
              <a:solidFill>
                <a:srgbClr val="FF0000"/>
              </a:solidFill>
              <a:latin typeface="Comic Sans MS"/>
              <a:ea typeface="Comic Sans MS"/>
              <a:cs typeface="Comic Sans MS"/>
              <a:sym typeface="Comic Sans MS"/>
            </a:endParaRPr>
          </a:p>
        </p:txBody>
      </p:sp>
      <p:sp>
        <p:nvSpPr>
          <p:cNvPr id="312" name="Google Shape;312;p4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1 </a:t>
            </a:r>
            <a:endParaRPr>
              <a:latin typeface="Georgia"/>
              <a:ea typeface="Georgia"/>
              <a:cs typeface="Georgia"/>
              <a:sym typeface="Georgia"/>
            </a:endParaRPr>
          </a:p>
        </p:txBody>
      </p:sp>
      <p:sp>
        <p:nvSpPr>
          <p:cNvPr id="318" name="Google Shape;318;p44"/>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a</a:t>
            </a:r>
            <a:endParaRPr>
              <a:latin typeface="Calibri"/>
              <a:ea typeface="Calibri"/>
              <a:cs typeface="Calibri"/>
              <a:sym typeface="Calibri"/>
            </a:endParaRPr>
          </a:p>
        </p:txBody>
      </p:sp>
      <p:sp>
        <p:nvSpPr>
          <p:cNvPr id="319" name="Google Shape;319;p44"/>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a</a:t>
            </a:r>
            <a:endParaRPr>
              <a:latin typeface="Calibri"/>
              <a:ea typeface="Calibri"/>
              <a:cs typeface="Calibri"/>
              <a:sym typeface="Calibri"/>
            </a:endParaRPr>
          </a:p>
        </p:txBody>
      </p:sp>
      <p:pic>
        <p:nvPicPr>
          <p:cNvPr id="320" name="Google Shape;320;p44"/>
          <p:cNvPicPr preferRelativeResize="0"/>
          <p:nvPr/>
        </p:nvPicPr>
        <p:blipFill rotWithShape="1">
          <a:blip r:embed="rId3">
            <a:alphaModFix/>
          </a:blip>
          <a:srcRect/>
          <a:stretch/>
        </p:blipFill>
        <p:spPr>
          <a:xfrm>
            <a:off x="560025" y="1304869"/>
            <a:ext cx="2910606" cy="2910606"/>
          </a:xfrm>
          <a:prstGeom prst="rect">
            <a:avLst/>
          </a:prstGeom>
          <a:noFill/>
          <a:ln>
            <a:noFill/>
          </a:ln>
        </p:spPr>
      </p:pic>
      <p:pic>
        <p:nvPicPr>
          <p:cNvPr id="321" name="Google Shape;321;p44"/>
          <p:cNvPicPr preferRelativeResize="0"/>
          <p:nvPr/>
        </p:nvPicPr>
        <p:blipFill rotWithShape="1">
          <a:blip r:embed="rId4">
            <a:alphaModFix/>
          </a:blip>
          <a:srcRect/>
          <a:stretch/>
        </p:blipFill>
        <p:spPr>
          <a:xfrm>
            <a:off x="4092782" y="1304869"/>
            <a:ext cx="2938482" cy="2938482"/>
          </a:xfrm>
          <a:prstGeom prst="rect">
            <a:avLst/>
          </a:prstGeom>
          <a:noFill/>
          <a:ln>
            <a:noFill/>
          </a:ln>
        </p:spPr>
      </p:pic>
      <p:sp>
        <p:nvSpPr>
          <p:cNvPr id="322" name="Google Shape;322;p44"/>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a</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a</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1.9</a:t>
            </a:r>
            <a:endParaRPr sz="1600">
              <a:solidFill>
                <a:srgbClr val="FF0000"/>
              </a:solidFill>
              <a:latin typeface="Comic Sans MS"/>
              <a:ea typeface="Comic Sans MS"/>
              <a:cs typeface="Comic Sans MS"/>
              <a:sym typeface="Comic Sans MS"/>
            </a:endParaRPr>
          </a:p>
        </p:txBody>
      </p:sp>
      <p:sp>
        <p:nvSpPr>
          <p:cNvPr id="323" name="Google Shape;323;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2 </a:t>
            </a:r>
            <a:endParaRPr>
              <a:latin typeface="Georgia"/>
              <a:ea typeface="Georgia"/>
              <a:cs typeface="Georgia"/>
              <a:sym typeface="Georgia"/>
            </a:endParaRPr>
          </a:p>
        </p:txBody>
      </p:sp>
      <p:pic>
        <p:nvPicPr>
          <p:cNvPr id="329" name="Google Shape;329;p45"/>
          <p:cNvPicPr preferRelativeResize="0"/>
          <p:nvPr/>
        </p:nvPicPr>
        <p:blipFill rotWithShape="1">
          <a:blip r:embed="rId3">
            <a:alphaModFix/>
          </a:blip>
          <a:srcRect/>
          <a:stretch/>
        </p:blipFill>
        <p:spPr>
          <a:xfrm>
            <a:off x="3718912" y="1081844"/>
            <a:ext cx="3686231" cy="3686231"/>
          </a:xfrm>
          <a:prstGeom prst="rect">
            <a:avLst/>
          </a:prstGeom>
          <a:noFill/>
          <a:ln>
            <a:noFill/>
          </a:ln>
        </p:spPr>
      </p:pic>
      <p:sp>
        <p:nvSpPr>
          <p:cNvPr id="330" name="Google Shape;330;p45"/>
          <p:cNvSpPr txBox="1"/>
          <p:nvPr/>
        </p:nvSpPr>
        <p:spPr>
          <a:xfrm>
            <a:off x="1513550"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𝜃</a:t>
            </a:r>
            <a:r>
              <a:rPr lang="en" baseline="-25000">
                <a:latin typeface="Calibri"/>
                <a:ea typeface="Calibri"/>
                <a:cs typeface="Calibri"/>
                <a:sym typeface="Calibri"/>
              </a:rPr>
              <a:t>a</a:t>
            </a:r>
            <a:endParaRPr baseline="-25000">
              <a:latin typeface="Calibri"/>
              <a:ea typeface="Calibri"/>
              <a:cs typeface="Calibri"/>
              <a:sym typeface="Calibri"/>
            </a:endParaRPr>
          </a:p>
        </p:txBody>
      </p:sp>
      <p:sp>
        <p:nvSpPr>
          <p:cNvPr id="331" name="Google Shape;331;p45"/>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𝜃</a:t>
            </a:r>
            <a:r>
              <a:rPr lang="en" baseline="-25000">
                <a:latin typeface="Calibri"/>
                <a:ea typeface="Calibri"/>
                <a:cs typeface="Calibri"/>
                <a:sym typeface="Calibri"/>
              </a:rPr>
              <a:t>a</a:t>
            </a:r>
            <a:endParaRPr>
              <a:latin typeface="Calibri"/>
              <a:ea typeface="Calibri"/>
              <a:cs typeface="Calibri"/>
              <a:sym typeface="Calibri"/>
            </a:endParaRPr>
          </a:p>
        </p:txBody>
      </p:sp>
      <p:sp>
        <p:nvSpPr>
          <p:cNvPr id="332" name="Google Shape;332;p45"/>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a1</a:t>
            </a:r>
            <a:r>
              <a:rPr lang="en" sz="1600">
                <a:solidFill>
                  <a:srgbClr val="FF0000"/>
                </a:solidFill>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a1 </a:t>
            </a:r>
            <a:r>
              <a:rPr lang="en" sz="1600">
                <a:solidFill>
                  <a:srgbClr val="FF0000"/>
                </a:solidFill>
                <a:latin typeface="Comic Sans MS"/>
                <a:ea typeface="Comic Sans MS"/>
                <a:cs typeface="Comic Sans MS"/>
                <a:sym typeface="Comic Sans MS"/>
              </a:rPr>
              <a:t>= 1.5</a:t>
            </a:r>
            <a:endParaRPr sz="1600">
              <a:solidFill>
                <a:srgbClr val="FF0000"/>
              </a:solidFill>
              <a:latin typeface="Comic Sans MS"/>
              <a:ea typeface="Comic Sans MS"/>
              <a:cs typeface="Comic Sans MS"/>
              <a:sym typeface="Comic Sans MS"/>
            </a:endParaRPr>
          </a:p>
        </p:txBody>
      </p:sp>
      <p:sp>
        <p:nvSpPr>
          <p:cNvPr id="333" name="Google Shape;333;p4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a:p>
        </p:txBody>
      </p:sp>
      <p:pic>
        <p:nvPicPr>
          <p:cNvPr id="334" name="Google Shape;334;p45"/>
          <p:cNvPicPr preferRelativeResize="0"/>
          <p:nvPr/>
        </p:nvPicPr>
        <p:blipFill rotWithShape="1">
          <a:blip r:embed="rId4">
            <a:alphaModFix/>
          </a:blip>
          <a:srcRect/>
          <a:stretch/>
        </p:blipFill>
        <p:spPr>
          <a:xfrm>
            <a:off x="464100" y="1234250"/>
            <a:ext cx="3407225" cy="340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2 </a:t>
            </a:r>
            <a:endParaRPr>
              <a:latin typeface="Georgia"/>
              <a:ea typeface="Georgia"/>
              <a:cs typeface="Georgia"/>
              <a:sym typeface="Georgia"/>
            </a:endParaRPr>
          </a:p>
        </p:txBody>
      </p:sp>
      <p:sp>
        <p:nvSpPr>
          <p:cNvPr id="340" name="Google Shape;340;p46"/>
          <p:cNvSpPr txBox="1"/>
          <p:nvPr/>
        </p:nvSpPr>
        <p:spPr>
          <a:xfrm>
            <a:off x="1513550"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𝜃</a:t>
            </a:r>
            <a:r>
              <a:rPr lang="en" baseline="-25000">
                <a:latin typeface="Calibri"/>
                <a:ea typeface="Calibri"/>
                <a:cs typeface="Calibri"/>
                <a:sym typeface="Calibri"/>
              </a:rPr>
              <a:t>a</a:t>
            </a:r>
            <a:endParaRPr baseline="-25000">
              <a:latin typeface="Calibri"/>
              <a:ea typeface="Calibri"/>
              <a:cs typeface="Calibri"/>
              <a:sym typeface="Calibri"/>
            </a:endParaRPr>
          </a:p>
        </p:txBody>
      </p:sp>
      <p:sp>
        <p:nvSpPr>
          <p:cNvPr id="341" name="Google Shape;341;p46"/>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𝜃</a:t>
            </a:r>
            <a:r>
              <a:rPr lang="en" baseline="-25000">
                <a:latin typeface="Calibri"/>
                <a:ea typeface="Calibri"/>
                <a:cs typeface="Calibri"/>
                <a:sym typeface="Calibri"/>
              </a:rPr>
              <a:t>a</a:t>
            </a:r>
            <a:endParaRPr>
              <a:latin typeface="Calibri"/>
              <a:ea typeface="Calibri"/>
              <a:cs typeface="Calibri"/>
              <a:sym typeface="Calibri"/>
            </a:endParaRPr>
          </a:p>
        </p:txBody>
      </p:sp>
      <p:pic>
        <p:nvPicPr>
          <p:cNvPr id="342" name="Google Shape;342;p46"/>
          <p:cNvPicPr preferRelativeResize="0"/>
          <p:nvPr/>
        </p:nvPicPr>
        <p:blipFill rotWithShape="1">
          <a:blip r:embed="rId3">
            <a:alphaModFix/>
          </a:blip>
          <a:srcRect/>
          <a:stretch/>
        </p:blipFill>
        <p:spPr>
          <a:xfrm>
            <a:off x="4092782" y="1304869"/>
            <a:ext cx="2938482" cy="2938482"/>
          </a:xfrm>
          <a:prstGeom prst="rect">
            <a:avLst/>
          </a:prstGeom>
          <a:noFill/>
          <a:ln>
            <a:noFill/>
          </a:ln>
        </p:spPr>
      </p:pic>
      <p:sp>
        <p:nvSpPr>
          <p:cNvPr id="343" name="Google Shape;343;p46"/>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a1</a:t>
            </a:r>
            <a:r>
              <a:rPr lang="en" sz="1600">
                <a:solidFill>
                  <a:srgbClr val="FF0000"/>
                </a:solidFill>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a1 </a:t>
            </a:r>
            <a:r>
              <a:rPr lang="en" sz="1600">
                <a:solidFill>
                  <a:srgbClr val="FF0000"/>
                </a:solidFill>
                <a:latin typeface="Comic Sans MS"/>
                <a:ea typeface="Comic Sans MS"/>
                <a:cs typeface="Comic Sans MS"/>
                <a:sym typeface="Comic Sans MS"/>
              </a:rPr>
              <a:t>= 1.5</a:t>
            </a:r>
            <a:endParaRPr sz="1600">
              <a:solidFill>
                <a:srgbClr val="FF0000"/>
              </a:solidFill>
              <a:latin typeface="Comic Sans MS"/>
              <a:ea typeface="Comic Sans MS"/>
              <a:cs typeface="Comic Sans MS"/>
              <a:sym typeface="Comic Sans MS"/>
            </a:endParaRPr>
          </a:p>
        </p:txBody>
      </p:sp>
      <p:sp>
        <p:nvSpPr>
          <p:cNvPr id="344" name="Google Shape;344;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pic>
        <p:nvPicPr>
          <p:cNvPr id="345" name="Google Shape;345;p46"/>
          <p:cNvPicPr preferRelativeResize="0"/>
          <p:nvPr/>
        </p:nvPicPr>
        <p:blipFill rotWithShape="1">
          <a:blip r:embed="rId4">
            <a:alphaModFix/>
          </a:blip>
          <a:srcRect/>
          <a:stretch/>
        </p:blipFill>
        <p:spPr>
          <a:xfrm>
            <a:off x="560025" y="1304869"/>
            <a:ext cx="2910606" cy="29106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7"/>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3 </a:t>
            </a:r>
            <a:endParaRPr>
              <a:latin typeface="Georgia"/>
              <a:ea typeface="Georgia"/>
              <a:cs typeface="Georgia"/>
              <a:sym typeface="Georgia"/>
            </a:endParaRPr>
          </a:p>
        </p:txBody>
      </p:sp>
      <p:pic>
        <p:nvPicPr>
          <p:cNvPr id="351" name="Google Shape;351;p47"/>
          <p:cNvPicPr preferRelativeResize="0"/>
          <p:nvPr/>
        </p:nvPicPr>
        <p:blipFill rotWithShape="1">
          <a:blip r:embed="rId3">
            <a:alphaModFix/>
          </a:blip>
          <a:srcRect/>
          <a:stretch/>
        </p:blipFill>
        <p:spPr>
          <a:xfrm>
            <a:off x="3718925" y="1081844"/>
            <a:ext cx="3686231" cy="3686231"/>
          </a:xfrm>
          <a:prstGeom prst="rect">
            <a:avLst/>
          </a:prstGeom>
          <a:noFill/>
          <a:ln>
            <a:noFill/>
          </a:ln>
        </p:spPr>
      </p:pic>
      <p:sp>
        <p:nvSpPr>
          <p:cNvPr id="352" name="Google Shape;352;p47"/>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n</a:t>
            </a:r>
            <a:endParaRPr>
              <a:latin typeface="Calibri"/>
              <a:ea typeface="Calibri"/>
              <a:cs typeface="Calibri"/>
              <a:sym typeface="Calibri"/>
            </a:endParaRPr>
          </a:p>
        </p:txBody>
      </p:sp>
      <p:sp>
        <p:nvSpPr>
          <p:cNvPr id="353" name="Google Shape;353;p47"/>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n</a:t>
            </a:r>
            <a:endParaRPr>
              <a:latin typeface="Calibri"/>
              <a:ea typeface="Calibri"/>
              <a:cs typeface="Calibri"/>
              <a:sym typeface="Calibri"/>
            </a:endParaRPr>
          </a:p>
        </p:txBody>
      </p:sp>
      <p:sp>
        <p:nvSpPr>
          <p:cNvPr id="354" name="Google Shape;354;p47"/>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eorgia"/>
                <a:ea typeface="Georgia"/>
                <a:cs typeface="Georgia"/>
                <a:sym typeface="Georgia"/>
              </a:rPr>
              <a:t>Initial set up</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n = 4</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chemeClr val="dk1"/>
                </a:solidFill>
                <a:latin typeface="Georgia"/>
                <a:ea typeface="Georgia"/>
                <a:cs typeface="Georgia"/>
                <a:sym typeface="Georgia"/>
              </a:rPr>
              <a:t>Change:</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n = 1</a:t>
            </a:r>
            <a:endParaRPr sz="1600">
              <a:solidFill>
                <a:schemeClr val="dk1"/>
              </a:solidFill>
              <a:latin typeface="Comic Sans MS"/>
              <a:ea typeface="Comic Sans MS"/>
              <a:cs typeface="Comic Sans MS"/>
              <a:sym typeface="Comic Sans MS"/>
            </a:endParaRPr>
          </a:p>
        </p:txBody>
      </p:sp>
      <p:sp>
        <p:nvSpPr>
          <p:cNvPr id="355" name="Google Shape;355;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pic>
        <p:nvPicPr>
          <p:cNvPr id="356" name="Google Shape;356;p47"/>
          <p:cNvPicPr preferRelativeResize="0"/>
          <p:nvPr/>
        </p:nvPicPr>
        <p:blipFill rotWithShape="1">
          <a:blip r:embed="rId4">
            <a:alphaModFix/>
          </a:blip>
          <a:srcRect/>
          <a:stretch/>
        </p:blipFill>
        <p:spPr>
          <a:xfrm>
            <a:off x="311700" y="1081850"/>
            <a:ext cx="3407225" cy="340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3</a:t>
            </a:r>
            <a:endParaRPr>
              <a:latin typeface="Georgia"/>
              <a:ea typeface="Georgia"/>
              <a:cs typeface="Georgia"/>
              <a:sym typeface="Georgia"/>
            </a:endParaRPr>
          </a:p>
        </p:txBody>
      </p:sp>
      <p:sp>
        <p:nvSpPr>
          <p:cNvPr id="362" name="Google Shape;362;p48"/>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n</a:t>
            </a:r>
            <a:endParaRPr>
              <a:latin typeface="Calibri"/>
              <a:ea typeface="Calibri"/>
              <a:cs typeface="Calibri"/>
              <a:sym typeface="Calibri"/>
            </a:endParaRPr>
          </a:p>
        </p:txBody>
      </p:sp>
      <p:sp>
        <p:nvSpPr>
          <p:cNvPr id="363" name="Google Shape;363;p48"/>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n</a:t>
            </a:r>
            <a:endParaRPr>
              <a:latin typeface="Calibri"/>
              <a:ea typeface="Calibri"/>
              <a:cs typeface="Calibri"/>
              <a:sym typeface="Calibri"/>
            </a:endParaRPr>
          </a:p>
        </p:txBody>
      </p:sp>
      <p:pic>
        <p:nvPicPr>
          <p:cNvPr id="364" name="Google Shape;364;p48"/>
          <p:cNvPicPr preferRelativeResize="0"/>
          <p:nvPr/>
        </p:nvPicPr>
        <p:blipFill rotWithShape="1">
          <a:blip r:embed="rId3">
            <a:alphaModFix/>
          </a:blip>
          <a:srcRect/>
          <a:stretch/>
        </p:blipFill>
        <p:spPr>
          <a:xfrm>
            <a:off x="4092782" y="1304869"/>
            <a:ext cx="2938482" cy="2938482"/>
          </a:xfrm>
          <a:prstGeom prst="rect">
            <a:avLst/>
          </a:prstGeom>
          <a:noFill/>
          <a:ln>
            <a:noFill/>
          </a:ln>
        </p:spPr>
      </p:pic>
      <p:sp>
        <p:nvSpPr>
          <p:cNvPr id="365" name="Google Shape;365;p48"/>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eorgia"/>
                <a:ea typeface="Georgia"/>
                <a:cs typeface="Georgia"/>
                <a:sym typeface="Georgia"/>
              </a:rPr>
              <a:t>Initial set up</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n = 4</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chemeClr val="dk1"/>
                </a:solidFill>
                <a:latin typeface="Georgia"/>
                <a:ea typeface="Georgia"/>
                <a:cs typeface="Georgia"/>
                <a:sym typeface="Georgia"/>
              </a:rPr>
              <a:t>Change:</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alibri"/>
                <a:ea typeface="Calibri"/>
                <a:cs typeface="Calibri"/>
                <a:sym typeface="Calibri"/>
              </a:rPr>
              <a:t>n = 1</a:t>
            </a:r>
            <a:endParaRPr sz="1600">
              <a:solidFill>
                <a:schemeClr val="dk1"/>
              </a:solidFill>
              <a:latin typeface="Calibri"/>
              <a:ea typeface="Calibri"/>
              <a:cs typeface="Calibri"/>
              <a:sym typeface="Calibri"/>
            </a:endParaRPr>
          </a:p>
        </p:txBody>
      </p:sp>
      <p:sp>
        <p:nvSpPr>
          <p:cNvPr id="366" name="Google Shape;366;p4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pic>
        <p:nvPicPr>
          <p:cNvPr id="367" name="Google Shape;367;p48"/>
          <p:cNvPicPr preferRelativeResize="0"/>
          <p:nvPr/>
        </p:nvPicPr>
        <p:blipFill rotWithShape="1">
          <a:blip r:embed="rId4">
            <a:alphaModFix/>
          </a:blip>
          <a:srcRect/>
          <a:stretch/>
        </p:blipFill>
        <p:spPr>
          <a:xfrm>
            <a:off x="560025" y="1304869"/>
            <a:ext cx="2910606" cy="29106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 Auto Regulation </a:t>
            </a:r>
            <a:endParaRPr>
              <a:latin typeface="Georgia"/>
              <a:ea typeface="Georgia"/>
              <a:cs typeface="Georgia"/>
              <a:sym typeface="Georgia"/>
            </a:endParaRPr>
          </a:p>
        </p:txBody>
      </p:sp>
      <p:pic>
        <p:nvPicPr>
          <p:cNvPr id="373" name="Google Shape;373;p49"/>
          <p:cNvPicPr preferRelativeResize="0"/>
          <p:nvPr/>
        </p:nvPicPr>
        <p:blipFill rotWithShape="1">
          <a:blip r:embed="rId3">
            <a:alphaModFix/>
          </a:blip>
          <a:srcRect b="48767"/>
          <a:stretch/>
        </p:blipFill>
        <p:spPr>
          <a:xfrm>
            <a:off x="5519900" y="109575"/>
            <a:ext cx="3514449" cy="487025"/>
          </a:xfrm>
          <a:prstGeom prst="rect">
            <a:avLst/>
          </a:prstGeom>
          <a:noFill/>
          <a:ln>
            <a:noFill/>
          </a:ln>
        </p:spPr>
      </p:pic>
      <p:pic>
        <p:nvPicPr>
          <p:cNvPr id="374" name="Google Shape;374;p49"/>
          <p:cNvPicPr preferRelativeResize="0"/>
          <p:nvPr/>
        </p:nvPicPr>
        <p:blipFill rotWithShape="1">
          <a:blip r:embed="rId3">
            <a:alphaModFix/>
          </a:blip>
          <a:srcRect l="17844" r="58872" b="48767"/>
          <a:stretch/>
        </p:blipFill>
        <p:spPr>
          <a:xfrm>
            <a:off x="379150" y="1152475"/>
            <a:ext cx="1477549" cy="879375"/>
          </a:xfrm>
          <a:prstGeom prst="rect">
            <a:avLst/>
          </a:prstGeom>
          <a:noFill/>
          <a:ln>
            <a:noFill/>
          </a:ln>
        </p:spPr>
      </p:pic>
      <p:sp>
        <p:nvSpPr>
          <p:cNvPr id="375" name="Google Shape;375;p49"/>
          <p:cNvSpPr txBox="1"/>
          <p:nvPr/>
        </p:nvSpPr>
        <p:spPr>
          <a:xfrm>
            <a:off x="379150" y="2252200"/>
            <a:ext cx="8541900" cy="1391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Comic Sans MS"/>
                <a:ea typeface="Comic Sans MS"/>
                <a:cs typeface="Comic Sans MS"/>
                <a:sym typeface="Comic Sans MS"/>
              </a:rPr>
              <a:t>a</a:t>
            </a:r>
            <a:r>
              <a:rPr lang="en" baseline="-25000">
                <a:latin typeface="Comic Sans MS"/>
                <a:ea typeface="Comic Sans MS"/>
                <a:cs typeface="Comic Sans MS"/>
                <a:sym typeface="Comic Sans MS"/>
              </a:rPr>
              <a:t>1</a:t>
            </a:r>
            <a:r>
              <a:rPr lang="en">
                <a:latin typeface="Georgia"/>
                <a:ea typeface="Georgia"/>
                <a:cs typeface="Georgia"/>
                <a:sym typeface="Georgia"/>
              </a:rPr>
              <a:t> determines the max contribution of autoregulation (AR), where GATA-1 concentration is high</a:t>
            </a:r>
            <a:endParaRPr>
              <a:latin typeface="Georgia"/>
              <a:ea typeface="Georgia"/>
              <a:cs typeface="Georgia"/>
              <a:sym typeface="Georgia"/>
            </a:endParaRPr>
          </a:p>
          <a:p>
            <a:pPr marL="0" lvl="0" indent="0" algn="just" rtl="0">
              <a:lnSpc>
                <a:spcPct val="115000"/>
              </a:lnSpc>
              <a:spcBef>
                <a:spcPts val="0"/>
              </a:spcBef>
              <a:spcAft>
                <a:spcPts val="0"/>
              </a:spcAft>
              <a:buNone/>
            </a:pPr>
            <a:endParaRPr>
              <a:latin typeface="Georgia"/>
              <a:ea typeface="Georgia"/>
              <a:cs typeface="Georgia"/>
              <a:sym typeface="Georgia"/>
            </a:endParaRPr>
          </a:p>
          <a:p>
            <a:pPr marL="0" lvl="0" indent="0" algn="just" rtl="0">
              <a:lnSpc>
                <a:spcPct val="115000"/>
              </a:lnSpc>
              <a:spcBef>
                <a:spcPts val="0"/>
              </a:spcBef>
              <a:spcAft>
                <a:spcPts val="0"/>
              </a:spcAft>
              <a:buNone/>
            </a:pPr>
            <a:r>
              <a:rPr lang="en">
                <a:latin typeface="Comic Sans MS"/>
                <a:ea typeface="Comic Sans MS"/>
                <a:cs typeface="Comic Sans MS"/>
                <a:sym typeface="Comic Sans MS"/>
              </a:rPr>
              <a:t>𝜃</a:t>
            </a:r>
            <a:r>
              <a:rPr lang="en" baseline="-25000">
                <a:latin typeface="Comic Sans MS"/>
                <a:ea typeface="Comic Sans MS"/>
                <a:cs typeface="Comic Sans MS"/>
                <a:sym typeface="Comic Sans MS"/>
              </a:rPr>
              <a:t>a1</a:t>
            </a:r>
            <a:r>
              <a:rPr lang="en" baseline="-25000">
                <a:latin typeface="Georgia"/>
                <a:ea typeface="Georgia"/>
                <a:cs typeface="Georgia"/>
                <a:sym typeface="Georgia"/>
              </a:rPr>
              <a:t> </a:t>
            </a:r>
            <a:r>
              <a:rPr lang="en">
                <a:latin typeface="Georgia"/>
                <a:ea typeface="Georgia"/>
                <a:cs typeface="Georgia"/>
                <a:sym typeface="Georgia"/>
              </a:rPr>
              <a:t>affects the AR’s contribution at low GATA-1 concentration; when [G] = </a:t>
            </a:r>
            <a:r>
              <a:rPr lang="en">
                <a:latin typeface="Comic Sans MS"/>
                <a:ea typeface="Comic Sans MS"/>
                <a:cs typeface="Comic Sans MS"/>
                <a:sym typeface="Comic Sans MS"/>
              </a:rPr>
              <a:t>𝜃</a:t>
            </a:r>
            <a:r>
              <a:rPr lang="en" baseline="-25000">
                <a:latin typeface="Comic Sans MS"/>
                <a:ea typeface="Comic Sans MS"/>
                <a:cs typeface="Comic Sans MS"/>
                <a:sym typeface="Comic Sans MS"/>
              </a:rPr>
              <a:t>a1</a:t>
            </a:r>
            <a:r>
              <a:rPr lang="en">
                <a:latin typeface="Georgia"/>
                <a:ea typeface="Georgia"/>
                <a:cs typeface="Georgia"/>
                <a:sym typeface="Georgia"/>
              </a:rPr>
              <a:t> , AR = </a:t>
            </a:r>
            <a:r>
              <a:rPr lang="en">
                <a:latin typeface="Comic Sans MS"/>
                <a:ea typeface="Comic Sans MS"/>
                <a:cs typeface="Comic Sans MS"/>
                <a:sym typeface="Comic Sans MS"/>
              </a:rPr>
              <a:t>a</a:t>
            </a:r>
            <a:r>
              <a:rPr lang="en" baseline="-25000">
                <a:latin typeface="Comic Sans MS"/>
                <a:ea typeface="Comic Sans MS"/>
                <a:cs typeface="Comic Sans MS"/>
                <a:sym typeface="Comic Sans MS"/>
              </a:rPr>
              <a:t>1</a:t>
            </a:r>
            <a:r>
              <a:rPr lang="en">
                <a:latin typeface="Georgia"/>
                <a:ea typeface="Georgia"/>
                <a:cs typeface="Georgia"/>
                <a:sym typeface="Georgia"/>
              </a:rPr>
              <a:t>/2 → “threshold”</a:t>
            </a:r>
            <a:endParaRPr>
              <a:latin typeface="Georgia"/>
              <a:ea typeface="Georgia"/>
              <a:cs typeface="Georgia"/>
              <a:sym typeface="Georgia"/>
            </a:endParaRPr>
          </a:p>
          <a:p>
            <a:pPr marL="0" lvl="0" indent="0" algn="just" rtl="0">
              <a:lnSpc>
                <a:spcPct val="115000"/>
              </a:lnSpc>
              <a:spcBef>
                <a:spcPts val="0"/>
              </a:spcBef>
              <a:spcAft>
                <a:spcPts val="0"/>
              </a:spcAft>
              <a:buNone/>
            </a:pPr>
            <a:endParaRPr>
              <a:latin typeface="Georgia"/>
              <a:ea typeface="Georgia"/>
              <a:cs typeface="Georgia"/>
              <a:sym typeface="Georgia"/>
            </a:endParaRPr>
          </a:p>
          <a:p>
            <a:pPr marL="0" lvl="0" indent="0" algn="just" rtl="0">
              <a:lnSpc>
                <a:spcPct val="115000"/>
              </a:lnSpc>
              <a:spcBef>
                <a:spcPts val="0"/>
              </a:spcBef>
              <a:spcAft>
                <a:spcPts val="0"/>
              </a:spcAft>
              <a:buNone/>
            </a:pPr>
            <a:r>
              <a:rPr lang="en">
                <a:latin typeface="Georgia"/>
                <a:ea typeface="Georgia"/>
                <a:cs typeface="Georgia"/>
                <a:sym typeface="Georgia"/>
              </a:rPr>
              <a:t>n manipulates the shape of the autoregulation curve; in other words, the slope at [G] = </a:t>
            </a:r>
            <a:r>
              <a:rPr lang="en">
                <a:latin typeface="Comic Sans MS"/>
                <a:ea typeface="Comic Sans MS"/>
                <a:cs typeface="Comic Sans MS"/>
                <a:sym typeface="Comic Sans MS"/>
              </a:rPr>
              <a:t>𝜃</a:t>
            </a:r>
            <a:r>
              <a:rPr lang="en" baseline="-25000">
                <a:latin typeface="Comic Sans MS"/>
                <a:ea typeface="Comic Sans MS"/>
                <a:cs typeface="Comic Sans MS"/>
                <a:sym typeface="Comic Sans MS"/>
              </a:rPr>
              <a:t>a1</a:t>
            </a:r>
            <a:endParaRPr>
              <a:latin typeface="Comic Sans MS"/>
              <a:ea typeface="Comic Sans MS"/>
              <a:cs typeface="Comic Sans MS"/>
              <a:sym typeface="Comic Sans MS"/>
            </a:endParaRPr>
          </a:p>
        </p:txBody>
      </p:sp>
      <p:pic>
        <p:nvPicPr>
          <p:cNvPr id="376" name="Google Shape;376;p49"/>
          <p:cNvPicPr preferRelativeResize="0"/>
          <p:nvPr/>
        </p:nvPicPr>
        <p:blipFill rotWithShape="1">
          <a:blip r:embed="rId4">
            <a:alphaModFix/>
          </a:blip>
          <a:srcRect l="2642" r="2633"/>
          <a:stretch/>
        </p:blipFill>
        <p:spPr>
          <a:xfrm>
            <a:off x="379150" y="3863950"/>
            <a:ext cx="4252324" cy="653225"/>
          </a:xfrm>
          <a:prstGeom prst="rect">
            <a:avLst/>
          </a:prstGeom>
          <a:noFill/>
          <a:ln>
            <a:noFill/>
          </a:ln>
        </p:spPr>
      </p:pic>
      <p:sp>
        <p:nvSpPr>
          <p:cNvPr id="377" name="Google Shape;377;p4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Case Study 4 </a:t>
            </a:r>
            <a:endParaRPr>
              <a:latin typeface="Georgia"/>
              <a:ea typeface="Georgia"/>
              <a:cs typeface="Georgia"/>
              <a:sym typeface="Georgia"/>
            </a:endParaRPr>
          </a:p>
        </p:txBody>
      </p:sp>
      <p:pic>
        <p:nvPicPr>
          <p:cNvPr id="383" name="Google Shape;383;p50"/>
          <p:cNvPicPr preferRelativeResize="0"/>
          <p:nvPr/>
        </p:nvPicPr>
        <p:blipFill rotWithShape="1">
          <a:blip r:embed="rId3">
            <a:alphaModFix/>
          </a:blip>
          <a:srcRect/>
          <a:stretch/>
        </p:blipFill>
        <p:spPr>
          <a:xfrm>
            <a:off x="3718925" y="1081844"/>
            <a:ext cx="3686231" cy="3686231"/>
          </a:xfrm>
          <a:prstGeom prst="rect">
            <a:avLst/>
          </a:prstGeom>
          <a:noFill/>
          <a:ln>
            <a:noFill/>
          </a:ln>
        </p:spPr>
      </p:pic>
      <p:sp>
        <p:nvSpPr>
          <p:cNvPr id="384" name="Google Shape;384;p50"/>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b</a:t>
            </a:r>
            <a:endParaRPr>
              <a:latin typeface="Calibri"/>
              <a:ea typeface="Calibri"/>
              <a:cs typeface="Calibri"/>
              <a:sym typeface="Calibri"/>
            </a:endParaRPr>
          </a:p>
        </p:txBody>
      </p:sp>
      <p:sp>
        <p:nvSpPr>
          <p:cNvPr id="385" name="Google Shape;385;p50"/>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b</a:t>
            </a:r>
            <a:endParaRPr>
              <a:latin typeface="Calibri"/>
              <a:ea typeface="Calibri"/>
              <a:cs typeface="Calibri"/>
              <a:sym typeface="Calibri"/>
            </a:endParaRPr>
          </a:p>
        </p:txBody>
      </p:sp>
      <p:sp>
        <p:nvSpPr>
          <p:cNvPr id="386" name="Google Shape;386;p50"/>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b</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Change:</a:t>
            </a:r>
            <a:endParaRPr sz="1600">
              <a:latin typeface="Calibri"/>
              <a:ea typeface="Calibri"/>
              <a:cs typeface="Calibri"/>
              <a:sym typeface="Calibri"/>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b</a:t>
            </a:r>
            <a:r>
              <a:rPr lang="en" sz="1600" baseline="-25000">
                <a:solidFill>
                  <a:srgbClr val="FF0000"/>
                </a:solidFill>
                <a:latin typeface="Comic Sans MS"/>
                <a:ea typeface="Comic Sans MS"/>
                <a:cs typeface="Comic Sans MS"/>
                <a:sym typeface="Comic Sans MS"/>
              </a:rPr>
              <a:t>1</a:t>
            </a:r>
            <a:r>
              <a:rPr lang="en" sz="1600">
                <a:solidFill>
                  <a:srgbClr val="FF0000"/>
                </a:solidFill>
                <a:latin typeface="Comic Sans MS"/>
                <a:ea typeface="Comic Sans MS"/>
                <a:cs typeface="Comic Sans MS"/>
                <a:sym typeface="Comic Sans MS"/>
              </a:rPr>
              <a:t> = 1.5</a:t>
            </a:r>
            <a:endParaRPr sz="1600">
              <a:solidFill>
                <a:srgbClr val="FF0000"/>
              </a:solidFill>
              <a:latin typeface="Comic Sans MS"/>
              <a:ea typeface="Comic Sans MS"/>
              <a:cs typeface="Comic Sans MS"/>
              <a:sym typeface="Comic Sans MS"/>
            </a:endParaRPr>
          </a:p>
        </p:txBody>
      </p:sp>
      <p:sp>
        <p:nvSpPr>
          <p:cNvPr id="387" name="Google Shape;387;p5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pic>
        <p:nvPicPr>
          <p:cNvPr id="388" name="Google Shape;388;p50"/>
          <p:cNvPicPr preferRelativeResize="0"/>
          <p:nvPr/>
        </p:nvPicPr>
        <p:blipFill rotWithShape="1">
          <a:blip r:embed="rId4">
            <a:alphaModFix/>
          </a:blip>
          <a:srcRect/>
          <a:stretch/>
        </p:blipFill>
        <p:spPr>
          <a:xfrm>
            <a:off x="311700" y="1081850"/>
            <a:ext cx="3407225" cy="3407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4 </a:t>
            </a:r>
            <a:endParaRPr/>
          </a:p>
        </p:txBody>
      </p:sp>
      <p:sp>
        <p:nvSpPr>
          <p:cNvPr id="394" name="Google Shape;394;p51"/>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b</a:t>
            </a:r>
            <a:endParaRPr>
              <a:latin typeface="Calibri"/>
              <a:ea typeface="Calibri"/>
              <a:cs typeface="Calibri"/>
              <a:sym typeface="Calibri"/>
            </a:endParaRPr>
          </a:p>
        </p:txBody>
      </p:sp>
      <p:sp>
        <p:nvSpPr>
          <p:cNvPr id="395" name="Google Shape;395;p51"/>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b</a:t>
            </a:r>
            <a:endParaRPr>
              <a:latin typeface="Calibri"/>
              <a:ea typeface="Calibri"/>
              <a:cs typeface="Calibri"/>
              <a:sym typeface="Calibri"/>
            </a:endParaRPr>
          </a:p>
        </p:txBody>
      </p:sp>
      <p:pic>
        <p:nvPicPr>
          <p:cNvPr id="396" name="Google Shape;396;p51"/>
          <p:cNvPicPr preferRelativeResize="0"/>
          <p:nvPr/>
        </p:nvPicPr>
        <p:blipFill rotWithShape="1">
          <a:blip r:embed="rId3">
            <a:alphaModFix/>
          </a:blip>
          <a:srcRect/>
          <a:stretch/>
        </p:blipFill>
        <p:spPr>
          <a:xfrm>
            <a:off x="4092782" y="1290931"/>
            <a:ext cx="2938482" cy="2938482"/>
          </a:xfrm>
          <a:prstGeom prst="rect">
            <a:avLst/>
          </a:prstGeom>
          <a:noFill/>
          <a:ln>
            <a:noFill/>
          </a:ln>
        </p:spPr>
      </p:pic>
      <p:sp>
        <p:nvSpPr>
          <p:cNvPr id="397" name="Google Shape;397;p51"/>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Georgia"/>
                <a:ea typeface="Georgia"/>
                <a:cs typeface="Georgia"/>
                <a:sym typeface="Georgia"/>
              </a:rPr>
              <a:t>a</a:t>
            </a:r>
            <a:r>
              <a:rPr lang="en" sz="1600" baseline="-25000">
                <a:solidFill>
                  <a:schemeClr val="dk1"/>
                </a:solidFill>
                <a:latin typeface="Georgia"/>
                <a:ea typeface="Georgia"/>
                <a:cs typeface="Georgia"/>
                <a:sym typeface="Georgia"/>
              </a:rPr>
              <a:t>1</a:t>
            </a:r>
            <a:r>
              <a:rPr lang="en" sz="1600">
                <a:solidFill>
                  <a:schemeClr val="dk1"/>
                </a:solidFill>
                <a:latin typeface="Georgia"/>
                <a:ea typeface="Georgia"/>
                <a:cs typeface="Georgia"/>
                <a:sym typeface="Georgia"/>
              </a:rPr>
              <a:t> = 1</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𝜃</a:t>
            </a:r>
            <a:r>
              <a:rPr lang="en" sz="1600" baseline="-25000">
                <a:latin typeface="Georgia"/>
                <a:ea typeface="Georgia"/>
                <a:cs typeface="Georgia"/>
                <a:sym typeface="Georgia"/>
              </a:rPr>
              <a:t>a1</a:t>
            </a:r>
            <a:r>
              <a:rPr lang="en" sz="1600">
                <a:latin typeface="Georgia"/>
                <a:ea typeface="Georgia"/>
                <a:cs typeface="Georgia"/>
                <a:sym typeface="Georgia"/>
              </a:rPr>
              <a:t> = 0.5</a:t>
            </a:r>
            <a:endParaRPr sz="1600">
              <a:solidFill>
                <a:srgbClr val="FF0000"/>
              </a:solidFill>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n = 4</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Georgia"/>
                <a:ea typeface="Georgia"/>
                <a:cs typeface="Georgia"/>
                <a:sym typeface="Georgia"/>
              </a:rPr>
              <a:t>b</a:t>
            </a:r>
            <a:r>
              <a:rPr lang="en" sz="1600" baseline="-25000">
                <a:solidFill>
                  <a:srgbClr val="FF0000"/>
                </a:solidFill>
                <a:latin typeface="Georgia"/>
                <a:ea typeface="Georgia"/>
                <a:cs typeface="Georgia"/>
                <a:sym typeface="Georgia"/>
              </a:rPr>
              <a:t>1</a:t>
            </a:r>
            <a:r>
              <a:rPr lang="en" sz="1600">
                <a:solidFill>
                  <a:srgbClr val="FF0000"/>
                </a:solidFill>
                <a:latin typeface="Georgia"/>
                <a:ea typeface="Georgia"/>
                <a:cs typeface="Georgia"/>
                <a:sym typeface="Georgia"/>
              </a:rPr>
              <a:t> = 1</a:t>
            </a:r>
            <a:endParaRPr sz="1600">
              <a:solidFill>
                <a:srgbClr val="FF0000"/>
              </a:solidFill>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𝜃</a:t>
            </a:r>
            <a:r>
              <a:rPr lang="en" sz="1600" baseline="-25000">
                <a:latin typeface="Georgia"/>
                <a:ea typeface="Georgia"/>
                <a:cs typeface="Georgia"/>
                <a:sym typeface="Georgia"/>
              </a:rPr>
              <a:t>b1</a:t>
            </a:r>
            <a:r>
              <a:rPr lang="en" sz="1600">
                <a:latin typeface="Georgia"/>
                <a:ea typeface="Georgia"/>
                <a:cs typeface="Georgia"/>
                <a:sym typeface="Georgia"/>
              </a:rPr>
              <a:t> = 0.07</a:t>
            </a:r>
            <a:endParaRPr sz="1600">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m = 1</a:t>
            </a:r>
            <a:endParaRPr sz="1600">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k1 = 1</a:t>
            </a:r>
            <a:endParaRPr sz="1600">
              <a:latin typeface="Georgia"/>
              <a:ea typeface="Georgia"/>
              <a:cs typeface="Georgia"/>
              <a:sym typeface="Georgia"/>
            </a:endParaRPr>
          </a:p>
          <a:p>
            <a:pPr marL="0" lvl="0" indent="0" algn="l" rtl="0">
              <a:spcBef>
                <a:spcPts val="0"/>
              </a:spcBef>
              <a:spcAft>
                <a:spcPts val="0"/>
              </a:spcAft>
              <a:buNone/>
            </a:pPr>
            <a:endParaRPr sz="1600">
              <a:latin typeface="Georgia"/>
              <a:ea typeface="Georgia"/>
              <a:cs typeface="Georgia"/>
              <a:sym typeface="Georgia"/>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Georgia"/>
                <a:ea typeface="Georgia"/>
                <a:cs typeface="Georgia"/>
                <a:sym typeface="Georgia"/>
              </a:rPr>
              <a:t>b</a:t>
            </a:r>
            <a:r>
              <a:rPr lang="en" sz="1600" baseline="-25000">
                <a:solidFill>
                  <a:srgbClr val="FF0000"/>
                </a:solidFill>
                <a:latin typeface="Georgia"/>
                <a:ea typeface="Georgia"/>
                <a:cs typeface="Georgia"/>
                <a:sym typeface="Georgia"/>
              </a:rPr>
              <a:t>1</a:t>
            </a:r>
            <a:r>
              <a:rPr lang="en" sz="1600">
                <a:solidFill>
                  <a:srgbClr val="FF0000"/>
                </a:solidFill>
                <a:latin typeface="Georgia"/>
                <a:ea typeface="Georgia"/>
                <a:cs typeface="Georgia"/>
                <a:sym typeface="Georgia"/>
              </a:rPr>
              <a:t> = 1.5</a:t>
            </a:r>
            <a:endParaRPr sz="1600">
              <a:solidFill>
                <a:srgbClr val="FF0000"/>
              </a:solidFill>
              <a:latin typeface="Georgia"/>
              <a:ea typeface="Georgia"/>
              <a:cs typeface="Georgia"/>
              <a:sym typeface="Georgia"/>
            </a:endParaRPr>
          </a:p>
        </p:txBody>
      </p:sp>
      <p:sp>
        <p:nvSpPr>
          <p:cNvPr id="398" name="Google Shape;398;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pic>
        <p:nvPicPr>
          <p:cNvPr id="399" name="Google Shape;399;p51"/>
          <p:cNvPicPr preferRelativeResize="0"/>
          <p:nvPr/>
        </p:nvPicPr>
        <p:blipFill rotWithShape="1">
          <a:blip r:embed="rId4">
            <a:alphaModFix/>
          </a:blip>
          <a:srcRect/>
          <a:stretch/>
        </p:blipFill>
        <p:spPr>
          <a:xfrm>
            <a:off x="560025" y="1304869"/>
            <a:ext cx="2910606" cy="29106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5 </a:t>
            </a:r>
            <a:endParaRPr/>
          </a:p>
        </p:txBody>
      </p:sp>
      <p:pic>
        <p:nvPicPr>
          <p:cNvPr id="405" name="Google Shape;405;p52"/>
          <p:cNvPicPr preferRelativeResize="0"/>
          <p:nvPr/>
        </p:nvPicPr>
        <p:blipFill rotWithShape="1">
          <a:blip r:embed="rId3">
            <a:alphaModFix/>
          </a:blip>
          <a:srcRect/>
          <a:stretch/>
        </p:blipFill>
        <p:spPr>
          <a:xfrm>
            <a:off x="3718925" y="1081844"/>
            <a:ext cx="3686231" cy="3686231"/>
          </a:xfrm>
          <a:prstGeom prst="rect">
            <a:avLst/>
          </a:prstGeom>
          <a:noFill/>
          <a:ln>
            <a:noFill/>
          </a:ln>
        </p:spPr>
      </p:pic>
      <p:sp>
        <p:nvSpPr>
          <p:cNvPr id="406" name="Google Shape;406;p52"/>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𝜃</a:t>
            </a:r>
            <a:r>
              <a:rPr lang="en" baseline="-25000">
                <a:latin typeface="Calibri"/>
                <a:ea typeface="Calibri"/>
                <a:cs typeface="Calibri"/>
                <a:sym typeface="Calibri"/>
              </a:rPr>
              <a:t>b</a:t>
            </a:r>
            <a:endParaRPr>
              <a:latin typeface="Calibri"/>
              <a:ea typeface="Calibri"/>
              <a:cs typeface="Calibri"/>
              <a:sym typeface="Calibri"/>
            </a:endParaRPr>
          </a:p>
        </p:txBody>
      </p:sp>
      <p:sp>
        <p:nvSpPr>
          <p:cNvPr id="407" name="Google Shape;407;p52"/>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𝜃</a:t>
            </a:r>
            <a:r>
              <a:rPr lang="en" baseline="-25000">
                <a:latin typeface="Calibri"/>
                <a:ea typeface="Calibri"/>
                <a:cs typeface="Calibri"/>
                <a:sym typeface="Calibri"/>
              </a:rPr>
              <a:t>b</a:t>
            </a:r>
            <a:endParaRPr>
              <a:latin typeface="Calibri"/>
              <a:ea typeface="Calibri"/>
              <a:cs typeface="Calibri"/>
              <a:sym typeface="Calibri"/>
            </a:endParaRPr>
          </a:p>
        </p:txBody>
      </p:sp>
      <p:sp>
        <p:nvSpPr>
          <p:cNvPr id="408" name="Google Shape;408;p52"/>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b1</a:t>
            </a:r>
            <a:r>
              <a:rPr lang="en" sz="1600">
                <a:solidFill>
                  <a:srgbClr val="FF0000"/>
                </a:solidFill>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b1</a:t>
            </a:r>
            <a:r>
              <a:rPr lang="en" sz="1600">
                <a:solidFill>
                  <a:srgbClr val="FF0000"/>
                </a:solidFill>
                <a:latin typeface="Comic Sans MS"/>
                <a:ea typeface="Comic Sans MS"/>
                <a:cs typeface="Comic Sans MS"/>
                <a:sym typeface="Comic Sans MS"/>
              </a:rPr>
              <a:t> = 1.20</a:t>
            </a:r>
            <a:endParaRPr sz="1600">
              <a:solidFill>
                <a:srgbClr val="FF0000"/>
              </a:solidFill>
              <a:latin typeface="Comic Sans MS"/>
              <a:ea typeface="Comic Sans MS"/>
              <a:cs typeface="Comic Sans MS"/>
              <a:sym typeface="Comic Sans MS"/>
            </a:endParaRPr>
          </a:p>
        </p:txBody>
      </p:sp>
      <p:sp>
        <p:nvSpPr>
          <p:cNvPr id="409" name="Google Shape;409;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pic>
        <p:nvPicPr>
          <p:cNvPr id="410" name="Google Shape;410;p52"/>
          <p:cNvPicPr preferRelativeResize="0"/>
          <p:nvPr/>
        </p:nvPicPr>
        <p:blipFill rotWithShape="1">
          <a:blip r:embed="rId4">
            <a:alphaModFix/>
          </a:blip>
          <a:srcRect/>
          <a:stretch/>
        </p:blipFill>
        <p:spPr>
          <a:xfrm>
            <a:off x="311700" y="1081850"/>
            <a:ext cx="3407225" cy="3407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728525" y="1096475"/>
            <a:ext cx="7206300" cy="3344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00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The main purpose</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Background</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Two different mechanisms</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A new mathematical model</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Assumptions</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Results and case study</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Future work</a:t>
            </a:r>
            <a:endParaRPr sz="1600" b="1">
              <a:solidFill>
                <a:srgbClr val="374151"/>
              </a:solidFill>
              <a:latin typeface="Georgia"/>
              <a:ea typeface="Georgia"/>
              <a:cs typeface="Georgia"/>
              <a:sym typeface="Georgia"/>
            </a:endParaRPr>
          </a:p>
        </p:txBody>
      </p:sp>
      <p:sp>
        <p:nvSpPr>
          <p:cNvPr id="137" name="Google Shape;137;p26"/>
          <p:cNvSpPr txBox="1"/>
          <p:nvPr/>
        </p:nvSpPr>
        <p:spPr>
          <a:xfrm>
            <a:off x="438875" y="351100"/>
            <a:ext cx="3651300" cy="692700"/>
          </a:xfrm>
          <a:prstGeom prst="rect">
            <a:avLst/>
          </a:prstGeom>
          <a:noFill/>
          <a:ln>
            <a:noFill/>
          </a:ln>
        </p:spPr>
        <p:txBody>
          <a:bodyPr spcFirstLastPara="1" wrap="square" lIns="91425" tIns="91425" rIns="91425" bIns="91425" anchor="ctr" anchorCtr="0">
            <a:spAutoFit/>
          </a:bodyPr>
          <a:lstStyle/>
          <a:p>
            <a:pPr marL="0" lvl="0" indent="0" algn="just" rtl="0">
              <a:spcBef>
                <a:spcPts val="0"/>
              </a:spcBef>
              <a:spcAft>
                <a:spcPts val="0"/>
              </a:spcAft>
              <a:buNone/>
            </a:pPr>
            <a:r>
              <a:rPr lang="en" sz="3300">
                <a:solidFill>
                  <a:schemeClr val="dk1"/>
                </a:solidFill>
                <a:latin typeface="Georgia"/>
                <a:ea typeface="Georgia"/>
                <a:cs typeface="Georgia"/>
                <a:sym typeface="Georgia"/>
              </a:rPr>
              <a:t>Content</a:t>
            </a:r>
            <a:r>
              <a:rPr lang="en" sz="3300">
                <a:latin typeface="Georgia"/>
                <a:ea typeface="Georgia"/>
                <a:cs typeface="Georgia"/>
                <a:sym typeface="Georgia"/>
              </a:rPr>
              <a:t> </a:t>
            </a:r>
            <a:endParaRPr sz="3300">
              <a:latin typeface="Georgia"/>
              <a:ea typeface="Georgia"/>
              <a:cs typeface="Georgia"/>
              <a:sym typeface="Georgia"/>
            </a:endParaRPr>
          </a:p>
        </p:txBody>
      </p:sp>
      <p:sp>
        <p:nvSpPr>
          <p:cNvPr id="138" name="Google Shape;138;p2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3"/>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5 </a:t>
            </a:r>
            <a:endParaRPr/>
          </a:p>
        </p:txBody>
      </p:sp>
      <p:sp>
        <p:nvSpPr>
          <p:cNvPr id="416" name="Google Shape;416;p53"/>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𝜃</a:t>
            </a:r>
            <a:r>
              <a:rPr lang="en" baseline="-25000">
                <a:latin typeface="Calibri"/>
                <a:ea typeface="Calibri"/>
                <a:cs typeface="Calibri"/>
                <a:sym typeface="Calibri"/>
              </a:rPr>
              <a:t>b</a:t>
            </a:r>
            <a:endParaRPr>
              <a:latin typeface="Calibri"/>
              <a:ea typeface="Calibri"/>
              <a:cs typeface="Calibri"/>
              <a:sym typeface="Calibri"/>
            </a:endParaRPr>
          </a:p>
        </p:txBody>
      </p:sp>
      <p:sp>
        <p:nvSpPr>
          <p:cNvPr id="417" name="Google Shape;417;p53"/>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𝜃</a:t>
            </a:r>
            <a:r>
              <a:rPr lang="en" baseline="-25000">
                <a:latin typeface="Calibri"/>
                <a:ea typeface="Calibri"/>
                <a:cs typeface="Calibri"/>
                <a:sym typeface="Calibri"/>
              </a:rPr>
              <a:t>b</a:t>
            </a:r>
            <a:endParaRPr>
              <a:latin typeface="Calibri"/>
              <a:ea typeface="Calibri"/>
              <a:cs typeface="Calibri"/>
              <a:sym typeface="Calibri"/>
            </a:endParaRPr>
          </a:p>
        </p:txBody>
      </p:sp>
      <p:pic>
        <p:nvPicPr>
          <p:cNvPr id="418" name="Google Shape;418;p53"/>
          <p:cNvPicPr preferRelativeResize="0"/>
          <p:nvPr/>
        </p:nvPicPr>
        <p:blipFill rotWithShape="1">
          <a:blip r:embed="rId3">
            <a:alphaModFix/>
          </a:blip>
          <a:srcRect/>
          <a:stretch/>
        </p:blipFill>
        <p:spPr>
          <a:xfrm>
            <a:off x="4092782" y="1304869"/>
            <a:ext cx="2938482" cy="2938482"/>
          </a:xfrm>
          <a:prstGeom prst="rect">
            <a:avLst/>
          </a:prstGeom>
          <a:noFill/>
          <a:ln>
            <a:noFill/>
          </a:ln>
        </p:spPr>
      </p:pic>
      <p:sp>
        <p:nvSpPr>
          <p:cNvPr id="419" name="Google Shape;419;p53"/>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eorgia"/>
                <a:ea typeface="Georgia"/>
                <a:cs typeface="Georgia"/>
                <a:sym typeface="Georgia"/>
              </a:rPr>
              <a:t>Initial set up</a:t>
            </a:r>
            <a:endParaRPr sz="1600">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b1</a:t>
            </a:r>
            <a:r>
              <a:rPr lang="en" sz="1600">
                <a:solidFill>
                  <a:srgbClr val="FF0000"/>
                </a:solidFill>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m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Georgia"/>
                <a:ea typeface="Georgia"/>
                <a:cs typeface="Georgia"/>
                <a:sym typeface="Georgia"/>
              </a:rPr>
              <a:t>Change:</a:t>
            </a:r>
            <a:endParaRPr sz="1600">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𝜃</a:t>
            </a:r>
            <a:r>
              <a:rPr lang="en" sz="1600" baseline="-25000">
                <a:solidFill>
                  <a:srgbClr val="FF0000"/>
                </a:solidFill>
                <a:latin typeface="Comic Sans MS"/>
                <a:ea typeface="Comic Sans MS"/>
                <a:cs typeface="Comic Sans MS"/>
                <a:sym typeface="Comic Sans MS"/>
              </a:rPr>
              <a:t>b1</a:t>
            </a:r>
            <a:r>
              <a:rPr lang="en" sz="1600">
                <a:solidFill>
                  <a:srgbClr val="FF0000"/>
                </a:solidFill>
                <a:latin typeface="Comic Sans MS"/>
                <a:ea typeface="Comic Sans MS"/>
                <a:cs typeface="Comic Sans MS"/>
                <a:sym typeface="Comic Sans MS"/>
              </a:rPr>
              <a:t> = 1.20</a:t>
            </a:r>
            <a:endParaRPr sz="1600">
              <a:solidFill>
                <a:srgbClr val="FF0000"/>
              </a:solidFill>
              <a:latin typeface="Comic Sans MS"/>
              <a:ea typeface="Comic Sans MS"/>
              <a:cs typeface="Comic Sans MS"/>
              <a:sym typeface="Comic Sans MS"/>
            </a:endParaRPr>
          </a:p>
        </p:txBody>
      </p:sp>
      <p:sp>
        <p:nvSpPr>
          <p:cNvPr id="420" name="Google Shape;420;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pic>
        <p:nvPicPr>
          <p:cNvPr id="421" name="Google Shape;421;p53"/>
          <p:cNvPicPr preferRelativeResize="0"/>
          <p:nvPr/>
        </p:nvPicPr>
        <p:blipFill rotWithShape="1">
          <a:blip r:embed="rId4">
            <a:alphaModFix/>
          </a:blip>
          <a:srcRect/>
          <a:stretch/>
        </p:blipFill>
        <p:spPr>
          <a:xfrm>
            <a:off x="560025" y="1304869"/>
            <a:ext cx="2910606" cy="29106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4"/>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6 </a:t>
            </a:r>
            <a:endParaRPr/>
          </a:p>
        </p:txBody>
      </p:sp>
      <p:pic>
        <p:nvPicPr>
          <p:cNvPr id="427" name="Google Shape;427;p54"/>
          <p:cNvPicPr preferRelativeResize="0"/>
          <p:nvPr/>
        </p:nvPicPr>
        <p:blipFill rotWithShape="1">
          <a:blip r:embed="rId3">
            <a:alphaModFix/>
          </a:blip>
          <a:srcRect/>
          <a:stretch/>
        </p:blipFill>
        <p:spPr>
          <a:xfrm>
            <a:off x="3718925" y="1081844"/>
            <a:ext cx="3686231" cy="3686231"/>
          </a:xfrm>
          <a:prstGeom prst="rect">
            <a:avLst/>
          </a:prstGeom>
          <a:noFill/>
          <a:ln>
            <a:noFill/>
          </a:ln>
        </p:spPr>
      </p:pic>
      <p:sp>
        <p:nvSpPr>
          <p:cNvPr id="428" name="Google Shape;428;p54"/>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a</a:t>
            </a:r>
            <a:endParaRPr>
              <a:latin typeface="Calibri"/>
              <a:ea typeface="Calibri"/>
              <a:cs typeface="Calibri"/>
              <a:sym typeface="Calibri"/>
            </a:endParaRPr>
          </a:p>
        </p:txBody>
      </p:sp>
      <p:sp>
        <p:nvSpPr>
          <p:cNvPr id="429" name="Google Shape;429;p54"/>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a</a:t>
            </a:r>
            <a:endParaRPr>
              <a:latin typeface="Calibri"/>
              <a:ea typeface="Calibri"/>
              <a:cs typeface="Calibri"/>
              <a:sym typeface="Calibri"/>
            </a:endParaRPr>
          </a:p>
        </p:txBody>
      </p:sp>
      <p:sp>
        <p:nvSpPr>
          <p:cNvPr id="430" name="Google Shape;430;p54"/>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eorgia"/>
                <a:ea typeface="Georgia"/>
                <a:cs typeface="Georgia"/>
                <a:sym typeface="Georgia"/>
              </a:rPr>
              <a:t>Initial set up</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m = 1</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chemeClr val="dk1"/>
                </a:solidFill>
                <a:latin typeface="Georgia"/>
                <a:ea typeface="Georgia"/>
                <a:cs typeface="Georgia"/>
                <a:sym typeface="Georgia"/>
              </a:rPr>
              <a:t>Change:</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m = 4</a:t>
            </a:r>
            <a:endParaRPr sz="1600">
              <a:solidFill>
                <a:schemeClr val="dk1"/>
              </a:solidFill>
              <a:latin typeface="Comic Sans MS"/>
              <a:ea typeface="Comic Sans MS"/>
              <a:cs typeface="Comic Sans MS"/>
              <a:sym typeface="Comic Sans MS"/>
            </a:endParaRPr>
          </a:p>
        </p:txBody>
      </p:sp>
      <p:sp>
        <p:nvSpPr>
          <p:cNvPr id="431" name="Google Shape;431;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pic>
        <p:nvPicPr>
          <p:cNvPr id="432" name="Google Shape;432;p54"/>
          <p:cNvPicPr preferRelativeResize="0"/>
          <p:nvPr/>
        </p:nvPicPr>
        <p:blipFill rotWithShape="1">
          <a:blip r:embed="rId4">
            <a:alphaModFix/>
          </a:blip>
          <a:srcRect/>
          <a:stretch/>
        </p:blipFill>
        <p:spPr>
          <a:xfrm>
            <a:off x="311700" y="1081850"/>
            <a:ext cx="3407225" cy="340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5"/>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6</a:t>
            </a:r>
            <a:endParaRPr/>
          </a:p>
        </p:txBody>
      </p:sp>
      <p:sp>
        <p:nvSpPr>
          <p:cNvPr id="438" name="Google Shape;438;p55"/>
          <p:cNvSpPr txBox="1"/>
          <p:nvPr/>
        </p:nvSpPr>
        <p:spPr>
          <a:xfrm>
            <a:off x="1513563" y="4367875"/>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Lower a</a:t>
            </a:r>
            <a:endParaRPr>
              <a:latin typeface="Calibri"/>
              <a:ea typeface="Calibri"/>
              <a:cs typeface="Calibri"/>
              <a:sym typeface="Calibri"/>
            </a:endParaRPr>
          </a:p>
        </p:txBody>
      </p:sp>
      <p:sp>
        <p:nvSpPr>
          <p:cNvPr id="439" name="Google Shape;439;p55"/>
          <p:cNvSpPr txBox="1"/>
          <p:nvPr/>
        </p:nvSpPr>
        <p:spPr>
          <a:xfrm>
            <a:off x="5060275" y="43957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higher a</a:t>
            </a:r>
            <a:endParaRPr>
              <a:latin typeface="Calibri"/>
              <a:ea typeface="Calibri"/>
              <a:cs typeface="Calibri"/>
              <a:sym typeface="Calibri"/>
            </a:endParaRPr>
          </a:p>
        </p:txBody>
      </p:sp>
      <p:pic>
        <p:nvPicPr>
          <p:cNvPr id="440" name="Google Shape;440;p55"/>
          <p:cNvPicPr preferRelativeResize="0"/>
          <p:nvPr/>
        </p:nvPicPr>
        <p:blipFill rotWithShape="1">
          <a:blip r:embed="rId3">
            <a:alphaModFix/>
          </a:blip>
          <a:srcRect/>
          <a:stretch/>
        </p:blipFill>
        <p:spPr>
          <a:xfrm>
            <a:off x="4092782" y="1304869"/>
            <a:ext cx="2938482" cy="2938482"/>
          </a:xfrm>
          <a:prstGeom prst="rect">
            <a:avLst/>
          </a:prstGeom>
          <a:noFill/>
          <a:ln>
            <a:noFill/>
          </a:ln>
        </p:spPr>
      </p:pic>
      <p:sp>
        <p:nvSpPr>
          <p:cNvPr id="441" name="Google Shape;441;p55"/>
          <p:cNvSpPr txBox="1"/>
          <p:nvPr/>
        </p:nvSpPr>
        <p:spPr>
          <a:xfrm>
            <a:off x="7432300" y="836350"/>
            <a:ext cx="13827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eorgia"/>
                <a:ea typeface="Georgia"/>
                <a:cs typeface="Georgia"/>
                <a:sym typeface="Georgia"/>
              </a:rPr>
              <a:t>Initial set up</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chemeClr val="dk1"/>
                </a:solidFill>
                <a:latin typeface="Comic Sans MS"/>
                <a:ea typeface="Comic Sans MS"/>
                <a:cs typeface="Comic Sans MS"/>
                <a:sym typeface="Comic Sans MS"/>
              </a:rPr>
              <a:t>a</a:t>
            </a:r>
            <a:r>
              <a:rPr lang="en" sz="1600" baseline="-25000">
                <a:solidFill>
                  <a:schemeClr val="dk1"/>
                </a:solidFill>
                <a:latin typeface="Comic Sans MS"/>
                <a:ea typeface="Comic Sans MS"/>
                <a:cs typeface="Comic Sans MS"/>
                <a:sym typeface="Comic Sans MS"/>
              </a:rPr>
              <a:t>1</a:t>
            </a:r>
            <a:r>
              <a:rPr lang="en" sz="1600">
                <a:solidFill>
                  <a:schemeClr val="dk1"/>
                </a:solidFill>
                <a:latin typeface="Comic Sans MS"/>
                <a:ea typeface="Comic Sans MS"/>
                <a:cs typeface="Comic Sans MS"/>
                <a:sym typeface="Comic Sans MS"/>
              </a:rPr>
              <a:t>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a1</a:t>
            </a:r>
            <a:r>
              <a:rPr lang="en" sz="1600">
                <a:latin typeface="Comic Sans MS"/>
                <a:ea typeface="Comic Sans MS"/>
                <a:cs typeface="Comic Sans MS"/>
                <a:sym typeface="Comic Sans MS"/>
              </a:rPr>
              <a:t> = 0.5</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n = 4</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b</a:t>
            </a:r>
            <a:r>
              <a:rPr lang="en" sz="1600" baseline="-25000">
                <a:latin typeface="Comic Sans MS"/>
                <a:ea typeface="Comic Sans MS"/>
                <a:cs typeface="Comic Sans MS"/>
                <a:sym typeface="Comic Sans MS"/>
              </a:rPr>
              <a:t>1</a:t>
            </a:r>
            <a:r>
              <a:rPr lang="en" sz="1600">
                <a:latin typeface="Comic Sans MS"/>
                <a:ea typeface="Comic Sans MS"/>
                <a:cs typeface="Comic Sans MS"/>
                <a:sym typeface="Comic Sans MS"/>
              </a:rPr>
              <a:t> = 1</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𝜃</a:t>
            </a:r>
            <a:r>
              <a:rPr lang="en" sz="1600" baseline="-25000">
                <a:latin typeface="Comic Sans MS"/>
                <a:ea typeface="Comic Sans MS"/>
                <a:cs typeface="Comic Sans MS"/>
                <a:sym typeface="Comic Sans MS"/>
              </a:rPr>
              <a:t>b1</a:t>
            </a:r>
            <a:r>
              <a:rPr lang="en" sz="1600">
                <a:latin typeface="Comic Sans MS"/>
                <a:ea typeface="Comic Sans MS"/>
                <a:cs typeface="Comic Sans MS"/>
                <a:sym typeface="Comic Sans MS"/>
              </a:rPr>
              <a:t> = 0.07</a:t>
            </a:r>
            <a:endParaRPr sz="1600">
              <a:latin typeface="Comic Sans MS"/>
              <a:ea typeface="Comic Sans MS"/>
              <a:cs typeface="Comic Sans MS"/>
              <a:sym typeface="Comic Sans MS"/>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m = 1</a:t>
            </a:r>
            <a:endParaRPr sz="1600">
              <a:solidFill>
                <a:srgbClr val="FF0000"/>
              </a:solidFill>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k1 = 1</a:t>
            </a:r>
            <a:endParaRPr sz="1600">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 sz="1600">
                <a:solidFill>
                  <a:schemeClr val="dk1"/>
                </a:solidFill>
                <a:latin typeface="Georgia"/>
                <a:ea typeface="Georgia"/>
                <a:cs typeface="Georgia"/>
                <a:sym typeface="Georgia"/>
              </a:rPr>
              <a:t>Change:</a:t>
            </a: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 sz="1600">
                <a:solidFill>
                  <a:srgbClr val="FF0000"/>
                </a:solidFill>
                <a:latin typeface="Comic Sans MS"/>
                <a:ea typeface="Comic Sans MS"/>
                <a:cs typeface="Comic Sans MS"/>
                <a:sym typeface="Comic Sans MS"/>
              </a:rPr>
              <a:t>m = 4</a:t>
            </a:r>
            <a:endParaRPr sz="1600">
              <a:solidFill>
                <a:schemeClr val="dk1"/>
              </a:solidFill>
              <a:latin typeface="Comic Sans MS"/>
              <a:ea typeface="Comic Sans MS"/>
              <a:cs typeface="Comic Sans MS"/>
              <a:sym typeface="Comic Sans MS"/>
            </a:endParaRPr>
          </a:p>
        </p:txBody>
      </p:sp>
      <p:sp>
        <p:nvSpPr>
          <p:cNvPr id="442" name="Google Shape;442;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pic>
        <p:nvPicPr>
          <p:cNvPr id="443" name="Google Shape;443;p55"/>
          <p:cNvPicPr preferRelativeResize="0"/>
          <p:nvPr/>
        </p:nvPicPr>
        <p:blipFill rotWithShape="1">
          <a:blip r:embed="rId4">
            <a:alphaModFix/>
          </a:blip>
          <a:srcRect/>
          <a:stretch/>
        </p:blipFill>
        <p:spPr>
          <a:xfrm>
            <a:off x="560025" y="1304869"/>
            <a:ext cx="2910606" cy="29106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6"/>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Case Study - Cross Inhibition </a:t>
            </a:r>
            <a:endParaRPr/>
          </a:p>
        </p:txBody>
      </p:sp>
      <p:pic>
        <p:nvPicPr>
          <p:cNvPr id="449" name="Google Shape;449;p56"/>
          <p:cNvPicPr preferRelativeResize="0"/>
          <p:nvPr/>
        </p:nvPicPr>
        <p:blipFill rotWithShape="1">
          <a:blip r:embed="rId3">
            <a:alphaModFix/>
          </a:blip>
          <a:srcRect b="48767"/>
          <a:stretch/>
        </p:blipFill>
        <p:spPr>
          <a:xfrm>
            <a:off x="5519900" y="109575"/>
            <a:ext cx="3514449" cy="487025"/>
          </a:xfrm>
          <a:prstGeom prst="rect">
            <a:avLst/>
          </a:prstGeom>
          <a:noFill/>
          <a:ln>
            <a:noFill/>
          </a:ln>
        </p:spPr>
      </p:pic>
      <p:pic>
        <p:nvPicPr>
          <p:cNvPr id="450" name="Google Shape;450;p56"/>
          <p:cNvPicPr preferRelativeResize="0"/>
          <p:nvPr/>
        </p:nvPicPr>
        <p:blipFill rotWithShape="1">
          <a:blip r:embed="rId3">
            <a:alphaModFix/>
          </a:blip>
          <a:srcRect l="45164" r="22590" b="48767"/>
          <a:stretch/>
        </p:blipFill>
        <p:spPr>
          <a:xfrm>
            <a:off x="379150" y="1152475"/>
            <a:ext cx="2046251" cy="879375"/>
          </a:xfrm>
          <a:prstGeom prst="rect">
            <a:avLst/>
          </a:prstGeom>
          <a:noFill/>
          <a:ln>
            <a:noFill/>
          </a:ln>
        </p:spPr>
      </p:pic>
      <p:sp>
        <p:nvSpPr>
          <p:cNvPr id="451" name="Google Shape;451;p56"/>
          <p:cNvSpPr txBox="1"/>
          <p:nvPr/>
        </p:nvSpPr>
        <p:spPr>
          <a:xfrm>
            <a:off x="379150" y="2425400"/>
            <a:ext cx="8541900" cy="1305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300">
                <a:latin typeface="Comic Sans MS"/>
                <a:ea typeface="Comic Sans MS"/>
                <a:cs typeface="Comic Sans MS"/>
                <a:sym typeface="Comic Sans MS"/>
              </a:rPr>
              <a:t>b</a:t>
            </a:r>
            <a:r>
              <a:rPr lang="en" sz="1300" baseline="-25000">
                <a:latin typeface="Comic Sans MS"/>
                <a:ea typeface="Comic Sans MS"/>
                <a:cs typeface="Comic Sans MS"/>
                <a:sym typeface="Comic Sans MS"/>
              </a:rPr>
              <a:t>1</a:t>
            </a:r>
            <a:r>
              <a:rPr lang="en" sz="1300">
                <a:latin typeface="Georgia"/>
                <a:ea typeface="Georgia"/>
                <a:cs typeface="Georgia"/>
                <a:sym typeface="Georgia"/>
              </a:rPr>
              <a:t> determines the max contribution of cross inhibition (CI), where both translation factors’ concentration are low</a:t>
            </a:r>
            <a:endParaRPr sz="1300">
              <a:latin typeface="Georgia"/>
              <a:ea typeface="Georgia"/>
              <a:cs typeface="Georgia"/>
              <a:sym typeface="Georgia"/>
            </a:endParaRPr>
          </a:p>
          <a:p>
            <a:pPr marL="0" lvl="0" indent="0" algn="just" rtl="0">
              <a:lnSpc>
                <a:spcPct val="115000"/>
              </a:lnSpc>
              <a:spcBef>
                <a:spcPts val="0"/>
              </a:spcBef>
              <a:spcAft>
                <a:spcPts val="0"/>
              </a:spcAft>
              <a:buNone/>
            </a:pPr>
            <a:endParaRPr sz="1300">
              <a:latin typeface="Georgia"/>
              <a:ea typeface="Georgia"/>
              <a:cs typeface="Georgia"/>
              <a:sym typeface="Georgia"/>
            </a:endParaRPr>
          </a:p>
          <a:p>
            <a:pPr marL="0" lvl="0" indent="0" algn="just" rtl="0">
              <a:lnSpc>
                <a:spcPct val="115000"/>
              </a:lnSpc>
              <a:spcBef>
                <a:spcPts val="0"/>
              </a:spcBef>
              <a:spcAft>
                <a:spcPts val="0"/>
              </a:spcAft>
              <a:buNone/>
            </a:pPr>
            <a:r>
              <a:rPr lang="en" sz="1300">
                <a:latin typeface="Comic Sans MS"/>
                <a:ea typeface="Comic Sans MS"/>
                <a:cs typeface="Comic Sans MS"/>
                <a:sym typeface="Comic Sans MS"/>
              </a:rPr>
              <a:t>𝜃</a:t>
            </a:r>
            <a:r>
              <a:rPr lang="en" sz="1300" baseline="-25000">
                <a:latin typeface="Comic Sans MS"/>
                <a:ea typeface="Comic Sans MS"/>
                <a:cs typeface="Comic Sans MS"/>
                <a:sym typeface="Comic Sans MS"/>
              </a:rPr>
              <a:t>b1</a:t>
            </a:r>
            <a:r>
              <a:rPr lang="en" sz="1300" baseline="-25000">
                <a:latin typeface="Georgia"/>
                <a:ea typeface="Georgia"/>
                <a:cs typeface="Georgia"/>
                <a:sym typeface="Georgia"/>
              </a:rPr>
              <a:t> </a:t>
            </a:r>
            <a:r>
              <a:rPr lang="en" sz="1300">
                <a:latin typeface="Georgia"/>
                <a:ea typeface="Georgia"/>
                <a:cs typeface="Georgia"/>
                <a:sym typeface="Georgia"/>
              </a:rPr>
              <a:t>affects the CI’s contribution at low GATA-1 concentration; when [G][P] = </a:t>
            </a:r>
            <a:r>
              <a:rPr lang="en" sz="1300">
                <a:latin typeface="Comic Sans MS"/>
                <a:ea typeface="Comic Sans MS"/>
                <a:cs typeface="Comic Sans MS"/>
                <a:sym typeface="Comic Sans MS"/>
              </a:rPr>
              <a:t>𝜃</a:t>
            </a:r>
            <a:r>
              <a:rPr lang="en" sz="1300" baseline="-25000">
                <a:latin typeface="Comic Sans MS"/>
                <a:ea typeface="Comic Sans MS"/>
                <a:cs typeface="Comic Sans MS"/>
                <a:sym typeface="Comic Sans MS"/>
              </a:rPr>
              <a:t>b1</a:t>
            </a:r>
            <a:r>
              <a:rPr lang="en" sz="1300">
                <a:latin typeface="Georgia"/>
                <a:ea typeface="Georgia"/>
                <a:cs typeface="Georgia"/>
                <a:sym typeface="Georgia"/>
              </a:rPr>
              <a:t> , CI = </a:t>
            </a:r>
            <a:r>
              <a:rPr lang="en" sz="1300">
                <a:latin typeface="Comic Sans MS"/>
                <a:ea typeface="Comic Sans MS"/>
                <a:cs typeface="Comic Sans MS"/>
                <a:sym typeface="Comic Sans MS"/>
              </a:rPr>
              <a:t>b</a:t>
            </a:r>
            <a:r>
              <a:rPr lang="en" sz="1300" baseline="-25000">
                <a:latin typeface="Comic Sans MS"/>
                <a:ea typeface="Comic Sans MS"/>
                <a:cs typeface="Comic Sans MS"/>
                <a:sym typeface="Comic Sans MS"/>
              </a:rPr>
              <a:t>1</a:t>
            </a:r>
            <a:r>
              <a:rPr lang="en" sz="1300">
                <a:latin typeface="Georgia"/>
                <a:ea typeface="Georgia"/>
                <a:cs typeface="Georgia"/>
                <a:sym typeface="Georgia"/>
              </a:rPr>
              <a:t>/2 → “threshold”</a:t>
            </a:r>
            <a:endParaRPr sz="1300">
              <a:latin typeface="Georgia"/>
              <a:ea typeface="Georgia"/>
              <a:cs typeface="Georgia"/>
              <a:sym typeface="Georgia"/>
            </a:endParaRPr>
          </a:p>
          <a:p>
            <a:pPr marL="0" lvl="0" indent="0" algn="just" rtl="0">
              <a:lnSpc>
                <a:spcPct val="115000"/>
              </a:lnSpc>
              <a:spcBef>
                <a:spcPts val="0"/>
              </a:spcBef>
              <a:spcAft>
                <a:spcPts val="0"/>
              </a:spcAft>
              <a:buNone/>
            </a:pPr>
            <a:endParaRPr sz="1300">
              <a:latin typeface="Georgia"/>
              <a:ea typeface="Georgia"/>
              <a:cs typeface="Georgia"/>
              <a:sym typeface="Georgia"/>
            </a:endParaRPr>
          </a:p>
          <a:p>
            <a:pPr marL="0" lvl="0" indent="0" algn="just" rtl="0">
              <a:lnSpc>
                <a:spcPct val="115000"/>
              </a:lnSpc>
              <a:spcBef>
                <a:spcPts val="0"/>
              </a:spcBef>
              <a:spcAft>
                <a:spcPts val="0"/>
              </a:spcAft>
              <a:buNone/>
            </a:pPr>
            <a:r>
              <a:rPr lang="en" sz="1300">
                <a:latin typeface="Comic Sans MS"/>
                <a:ea typeface="Comic Sans MS"/>
                <a:cs typeface="Comic Sans MS"/>
                <a:sym typeface="Comic Sans MS"/>
              </a:rPr>
              <a:t>m</a:t>
            </a:r>
            <a:r>
              <a:rPr lang="en" sz="1300">
                <a:latin typeface="Georgia"/>
                <a:ea typeface="Georgia"/>
                <a:cs typeface="Georgia"/>
                <a:sym typeface="Georgia"/>
              </a:rPr>
              <a:t> manipulates the shape of the cross inhibition curve; in other words, the slope at [G][P] = </a:t>
            </a:r>
            <a:r>
              <a:rPr lang="en" sz="1300">
                <a:latin typeface="Comic Sans MS"/>
                <a:ea typeface="Comic Sans MS"/>
                <a:cs typeface="Comic Sans MS"/>
                <a:sym typeface="Comic Sans MS"/>
              </a:rPr>
              <a:t>𝜃</a:t>
            </a:r>
            <a:r>
              <a:rPr lang="en" sz="1300" baseline="-25000">
                <a:latin typeface="Comic Sans MS"/>
                <a:ea typeface="Comic Sans MS"/>
                <a:cs typeface="Comic Sans MS"/>
                <a:sym typeface="Comic Sans MS"/>
              </a:rPr>
              <a:t>b1</a:t>
            </a:r>
            <a:endParaRPr sz="1300">
              <a:latin typeface="Comic Sans MS"/>
              <a:ea typeface="Comic Sans MS"/>
              <a:cs typeface="Comic Sans MS"/>
              <a:sym typeface="Comic Sans MS"/>
            </a:endParaRPr>
          </a:p>
        </p:txBody>
      </p:sp>
      <p:pic>
        <p:nvPicPr>
          <p:cNvPr id="452" name="Google Shape;452;p56"/>
          <p:cNvPicPr preferRelativeResize="0"/>
          <p:nvPr/>
        </p:nvPicPr>
        <p:blipFill rotWithShape="1">
          <a:blip r:embed="rId4">
            <a:alphaModFix/>
          </a:blip>
          <a:srcRect b="9510"/>
          <a:stretch/>
        </p:blipFill>
        <p:spPr>
          <a:xfrm>
            <a:off x="379150" y="4028250"/>
            <a:ext cx="5505551" cy="591100"/>
          </a:xfrm>
          <a:prstGeom prst="rect">
            <a:avLst/>
          </a:prstGeom>
          <a:noFill/>
          <a:ln>
            <a:noFill/>
          </a:ln>
        </p:spPr>
      </p:pic>
      <p:sp>
        <p:nvSpPr>
          <p:cNvPr id="453" name="Google Shape;453;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Future Work</a:t>
            </a:r>
            <a:endParaRPr>
              <a:latin typeface="Georgia"/>
              <a:ea typeface="Georgia"/>
              <a:cs typeface="Georgia"/>
              <a:sym typeface="Georgia"/>
            </a:endParaRPr>
          </a:p>
        </p:txBody>
      </p:sp>
      <p:sp>
        <p:nvSpPr>
          <p:cNvPr id="459" name="Google Shape;459;p57"/>
          <p:cNvSpPr txBox="1"/>
          <p:nvPr/>
        </p:nvSpPr>
        <p:spPr>
          <a:xfrm>
            <a:off x="791875" y="1208700"/>
            <a:ext cx="7043100" cy="27261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Georgia"/>
              <a:buChar char="●"/>
            </a:pPr>
            <a:r>
              <a:rPr lang="en" sz="1600">
                <a:latin typeface="Georgia"/>
                <a:ea typeface="Georgia"/>
                <a:cs typeface="Georgia"/>
                <a:sym typeface="Georgia"/>
              </a:rPr>
              <a:t>Try to use different machine learning models to perform curve fitting between all the parameters and the locations of corresponding steady states, thus accelerating the process of finding all the steady states.</a:t>
            </a:r>
            <a:endParaRPr sz="1600">
              <a:latin typeface="Georgia"/>
              <a:ea typeface="Georgia"/>
              <a:cs typeface="Georgia"/>
              <a:sym typeface="Georgia"/>
            </a:endParaRPr>
          </a:p>
          <a:p>
            <a:pPr marL="457200" lvl="0" indent="-330200" algn="just" rtl="0">
              <a:lnSpc>
                <a:spcPct val="150000"/>
              </a:lnSpc>
              <a:spcBef>
                <a:spcPts val="0"/>
              </a:spcBef>
              <a:spcAft>
                <a:spcPts val="0"/>
              </a:spcAft>
              <a:buSzPts val="1600"/>
              <a:buFont typeface="Georgia"/>
              <a:buChar char="●"/>
            </a:pPr>
            <a:r>
              <a:rPr lang="en" sz="1600">
                <a:latin typeface="Georgia"/>
                <a:ea typeface="Georgia"/>
                <a:cs typeface="Georgia"/>
                <a:sym typeface="Georgia"/>
              </a:rPr>
              <a:t>Try to use Gillespie Algorithm to simulate the differentiation process of a cluster of cells and study the distribution of cells at different steady states.</a:t>
            </a:r>
            <a:endParaRPr sz="1600">
              <a:latin typeface="Georgia"/>
              <a:ea typeface="Georgia"/>
              <a:cs typeface="Georgia"/>
              <a:sym typeface="Georgia"/>
            </a:endParaRPr>
          </a:p>
        </p:txBody>
      </p:sp>
      <p:sp>
        <p:nvSpPr>
          <p:cNvPr id="460" name="Google Shape;460;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Thank You!</a:t>
            </a:r>
            <a:endParaRPr>
              <a:latin typeface="Georgia"/>
              <a:ea typeface="Georgia"/>
              <a:cs typeface="Georgia"/>
              <a:sym typeface="Georgia"/>
            </a:endParaRPr>
          </a:p>
        </p:txBody>
      </p:sp>
      <p:sp>
        <p:nvSpPr>
          <p:cNvPr id="466" name="Google Shape;466;p5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u="sng">
                <a:latin typeface="Georgia"/>
                <a:ea typeface="Georgia"/>
                <a:cs typeface="Georgia"/>
                <a:sym typeface="Georgia"/>
              </a:rPr>
              <a:t>Reference</a:t>
            </a:r>
            <a:endParaRPr u="sng">
              <a:latin typeface="Georgia"/>
              <a:ea typeface="Georgia"/>
              <a:cs typeface="Georgia"/>
              <a:sym typeface="Georgia"/>
            </a:endParaRPr>
          </a:p>
          <a:p>
            <a:pPr marL="457200" lvl="0" indent="-317500" algn="l" rtl="0">
              <a:lnSpc>
                <a:spcPct val="115000"/>
              </a:lnSpc>
              <a:spcBef>
                <a:spcPts val="1200"/>
              </a:spcBef>
              <a:spcAft>
                <a:spcPts val="0"/>
              </a:spcAft>
              <a:buSzPts val="1400"/>
              <a:buFont typeface="Georgia"/>
              <a:buAutoNum type="arabicPeriod"/>
            </a:pPr>
            <a:r>
              <a:rPr lang="en" sz="1100">
                <a:solidFill>
                  <a:srgbClr val="000000"/>
                </a:solidFill>
                <a:latin typeface="Georgia"/>
                <a:ea typeface="Georgia"/>
                <a:cs typeface="Georgia"/>
                <a:sym typeface="Georgia"/>
              </a:rPr>
              <a:t>Shivdasani, R. and Orkin, S. (1996) ‘The transcriptional control of hematopoiesis [see comments]’, </a:t>
            </a:r>
            <a:r>
              <a:rPr lang="en" sz="1100" i="1">
                <a:solidFill>
                  <a:srgbClr val="000000"/>
                </a:solidFill>
                <a:latin typeface="Georgia"/>
                <a:ea typeface="Georgia"/>
                <a:cs typeface="Georgia"/>
                <a:sym typeface="Georgia"/>
              </a:rPr>
              <a:t>Blood</a:t>
            </a:r>
            <a:r>
              <a:rPr lang="en" sz="1100">
                <a:solidFill>
                  <a:srgbClr val="000000"/>
                </a:solidFill>
                <a:latin typeface="Georgia"/>
                <a:ea typeface="Georgia"/>
                <a:cs typeface="Georgia"/>
                <a:sym typeface="Georgia"/>
              </a:rPr>
              <a:t>, 87(10), pp. 4025–4039. doi:10.1182/blood.v87.10.4025.bloodjournal87104025. </a:t>
            </a:r>
            <a:endParaRPr sz="1100">
              <a:solidFill>
                <a:srgbClr val="000000"/>
              </a:solidFill>
              <a:latin typeface="Georgia"/>
              <a:ea typeface="Georgia"/>
              <a:cs typeface="Georgia"/>
              <a:sym typeface="Georgia"/>
            </a:endParaRPr>
          </a:p>
          <a:p>
            <a:pPr marL="457200" lvl="0" indent="-317500" algn="l" rtl="0">
              <a:lnSpc>
                <a:spcPct val="115000"/>
              </a:lnSpc>
              <a:spcBef>
                <a:spcPts val="0"/>
              </a:spcBef>
              <a:spcAft>
                <a:spcPts val="0"/>
              </a:spcAft>
              <a:buSzPts val="1400"/>
              <a:buFont typeface="Georgia"/>
              <a:buAutoNum type="arabicPeriod"/>
            </a:pPr>
            <a:r>
              <a:rPr lang="en" sz="1100">
                <a:solidFill>
                  <a:srgbClr val="000000"/>
                </a:solidFill>
                <a:latin typeface="Georgia"/>
                <a:ea typeface="Georgia"/>
                <a:cs typeface="Georgia"/>
                <a:sym typeface="Georgia"/>
              </a:rPr>
              <a:t>Rhodes, J. </a:t>
            </a:r>
            <a:r>
              <a:rPr lang="en" sz="1100" i="1">
                <a:solidFill>
                  <a:srgbClr val="000000"/>
                </a:solidFill>
                <a:latin typeface="Georgia"/>
                <a:ea typeface="Georgia"/>
                <a:cs typeface="Georgia"/>
                <a:sym typeface="Georgia"/>
              </a:rPr>
              <a:t>et al.</a:t>
            </a:r>
            <a:r>
              <a:rPr lang="en" sz="1100">
                <a:solidFill>
                  <a:srgbClr val="000000"/>
                </a:solidFill>
                <a:latin typeface="Georgia"/>
                <a:ea typeface="Georgia"/>
                <a:cs typeface="Georgia"/>
                <a:sym typeface="Georgia"/>
              </a:rPr>
              <a:t> (2005) ‘Interplay of pu.1 and Gata1 determines Myelo-erythroid progenitor cell fate in zebrafish’, </a:t>
            </a:r>
            <a:r>
              <a:rPr lang="en" sz="1100" i="1">
                <a:solidFill>
                  <a:srgbClr val="000000"/>
                </a:solidFill>
                <a:latin typeface="Georgia"/>
                <a:ea typeface="Georgia"/>
                <a:cs typeface="Georgia"/>
                <a:sym typeface="Georgia"/>
              </a:rPr>
              <a:t>Developmental Cell</a:t>
            </a:r>
            <a:r>
              <a:rPr lang="en" sz="1100">
                <a:solidFill>
                  <a:srgbClr val="000000"/>
                </a:solidFill>
                <a:latin typeface="Georgia"/>
                <a:ea typeface="Georgia"/>
                <a:cs typeface="Georgia"/>
                <a:sym typeface="Georgia"/>
              </a:rPr>
              <a:t>, 8(1), pp. 97–108. doi:10.1016/j.devcel.2004.11.014. </a:t>
            </a:r>
            <a:endParaRPr sz="1100">
              <a:solidFill>
                <a:srgbClr val="000000"/>
              </a:solidFill>
              <a:latin typeface="Georgia"/>
              <a:ea typeface="Georgia"/>
              <a:cs typeface="Georgia"/>
              <a:sym typeface="Georgia"/>
            </a:endParaRPr>
          </a:p>
          <a:p>
            <a:pPr marL="457200" lvl="0" indent="-317500" algn="l" rtl="0">
              <a:lnSpc>
                <a:spcPct val="115000"/>
              </a:lnSpc>
              <a:spcBef>
                <a:spcPts val="0"/>
              </a:spcBef>
              <a:spcAft>
                <a:spcPts val="0"/>
              </a:spcAft>
              <a:buSzPts val="1400"/>
              <a:buFont typeface="Georgia"/>
              <a:buAutoNum type="arabicPeriod"/>
            </a:pPr>
            <a:r>
              <a:rPr lang="en" sz="1100">
                <a:solidFill>
                  <a:srgbClr val="000000"/>
                </a:solidFill>
                <a:latin typeface="Georgia"/>
                <a:ea typeface="Georgia"/>
                <a:cs typeface="Georgia"/>
                <a:sym typeface="Georgia"/>
              </a:rPr>
              <a:t>Duff, C. </a:t>
            </a:r>
            <a:r>
              <a:rPr lang="en" sz="1100" i="1">
                <a:solidFill>
                  <a:srgbClr val="000000"/>
                </a:solidFill>
                <a:latin typeface="Georgia"/>
                <a:ea typeface="Georgia"/>
                <a:cs typeface="Georgia"/>
                <a:sym typeface="Georgia"/>
              </a:rPr>
              <a:t>et al.</a:t>
            </a:r>
            <a:r>
              <a:rPr lang="en" sz="1100">
                <a:solidFill>
                  <a:srgbClr val="000000"/>
                </a:solidFill>
                <a:latin typeface="Georgia"/>
                <a:ea typeface="Georgia"/>
                <a:cs typeface="Georgia"/>
                <a:sym typeface="Georgia"/>
              </a:rPr>
              <a:t> (2011) ‘Mathematical modelling of stem cell differentiation: The pu.1–GATA-1 interaction’, </a:t>
            </a:r>
            <a:r>
              <a:rPr lang="en" sz="1100" i="1">
                <a:solidFill>
                  <a:srgbClr val="000000"/>
                </a:solidFill>
                <a:latin typeface="Georgia"/>
                <a:ea typeface="Georgia"/>
                <a:cs typeface="Georgia"/>
                <a:sym typeface="Georgia"/>
              </a:rPr>
              <a:t>Journal of Mathematical Biology</a:t>
            </a:r>
            <a:r>
              <a:rPr lang="en" sz="1100">
                <a:solidFill>
                  <a:srgbClr val="000000"/>
                </a:solidFill>
                <a:latin typeface="Georgia"/>
                <a:ea typeface="Georgia"/>
                <a:cs typeface="Georgia"/>
                <a:sym typeface="Georgia"/>
              </a:rPr>
              <a:t>, 64(3), pp. 449–468. doi:10.1007/s00285-011-0419-3. </a:t>
            </a:r>
            <a:endParaRPr sz="1100">
              <a:solidFill>
                <a:srgbClr val="000000"/>
              </a:solidFill>
              <a:latin typeface="Georgia"/>
              <a:ea typeface="Georgia"/>
              <a:cs typeface="Georgia"/>
              <a:sym typeface="Georgia"/>
            </a:endParaRPr>
          </a:p>
          <a:p>
            <a:pPr marL="457200" lvl="0" indent="-317500" algn="l" rtl="0">
              <a:lnSpc>
                <a:spcPct val="115000"/>
              </a:lnSpc>
              <a:spcBef>
                <a:spcPts val="0"/>
              </a:spcBef>
              <a:spcAft>
                <a:spcPts val="0"/>
              </a:spcAft>
              <a:buSzPts val="1400"/>
              <a:buFont typeface="Georgia"/>
              <a:buAutoNum type="arabicPeriod"/>
            </a:pPr>
            <a:r>
              <a:rPr lang="en" sz="1100">
                <a:solidFill>
                  <a:srgbClr val="000000"/>
                </a:solidFill>
                <a:latin typeface="Georgia"/>
                <a:ea typeface="Georgia"/>
                <a:cs typeface="Georgia"/>
                <a:sym typeface="Georgia"/>
              </a:rPr>
              <a:t>Roeder, I. and Glauche, I. (2006) ‘Towards an understanding of lineage specification in hematopoietic stem cells: A mathematical model for the interaction of transcription factors GATA-1 and pu.1’, </a:t>
            </a:r>
            <a:r>
              <a:rPr lang="en" sz="1100" i="1">
                <a:solidFill>
                  <a:srgbClr val="000000"/>
                </a:solidFill>
                <a:latin typeface="Georgia"/>
                <a:ea typeface="Georgia"/>
                <a:cs typeface="Georgia"/>
                <a:sym typeface="Georgia"/>
              </a:rPr>
              <a:t>Journal of Theoretical Biology</a:t>
            </a:r>
            <a:r>
              <a:rPr lang="en" sz="1100">
                <a:solidFill>
                  <a:srgbClr val="000000"/>
                </a:solidFill>
                <a:latin typeface="Georgia"/>
                <a:ea typeface="Georgia"/>
                <a:cs typeface="Georgia"/>
                <a:sym typeface="Georgia"/>
              </a:rPr>
              <a:t>, 241(4), pp. 852–865. doi:10.1016/j.jtbi.2006.01.021. </a:t>
            </a:r>
            <a:endParaRPr sz="1100">
              <a:solidFill>
                <a:srgbClr val="000000"/>
              </a:solidFill>
              <a:latin typeface="Georgia"/>
              <a:ea typeface="Georgia"/>
              <a:cs typeface="Georgia"/>
              <a:sym typeface="Georgia"/>
            </a:endParaRPr>
          </a:p>
          <a:p>
            <a:pPr marL="457200" lvl="0" indent="-317500" algn="l" rtl="0">
              <a:lnSpc>
                <a:spcPct val="115000"/>
              </a:lnSpc>
              <a:spcBef>
                <a:spcPts val="0"/>
              </a:spcBef>
              <a:spcAft>
                <a:spcPts val="0"/>
              </a:spcAft>
              <a:buSzPts val="1400"/>
              <a:buFont typeface="Georgia"/>
              <a:buAutoNum type="arabicPeriod"/>
            </a:pPr>
            <a:r>
              <a:rPr lang="en" sz="1100">
                <a:solidFill>
                  <a:srgbClr val="000000"/>
                </a:solidFill>
                <a:latin typeface="Georgia"/>
                <a:ea typeface="Georgia"/>
                <a:cs typeface="Georgia"/>
                <a:sym typeface="Georgia"/>
              </a:rPr>
              <a:t>Graf, T. and Enver, T. (2009) ‘Forcing cells to change lineages’, </a:t>
            </a:r>
            <a:r>
              <a:rPr lang="en" sz="1100" i="1">
                <a:solidFill>
                  <a:srgbClr val="000000"/>
                </a:solidFill>
                <a:latin typeface="Georgia"/>
                <a:ea typeface="Georgia"/>
                <a:cs typeface="Georgia"/>
                <a:sym typeface="Georgia"/>
              </a:rPr>
              <a:t>Nature</a:t>
            </a:r>
            <a:r>
              <a:rPr lang="en" sz="1100">
                <a:solidFill>
                  <a:srgbClr val="000000"/>
                </a:solidFill>
                <a:latin typeface="Georgia"/>
                <a:ea typeface="Georgia"/>
                <a:cs typeface="Georgia"/>
                <a:sym typeface="Georgia"/>
              </a:rPr>
              <a:t>, 462(7273), pp. 587–594. doi:10.1038/nature08533. </a:t>
            </a:r>
            <a:endParaRPr>
              <a:latin typeface="Georgia"/>
              <a:ea typeface="Georgia"/>
              <a:cs typeface="Georgia"/>
              <a:sym typeface="Georgia"/>
            </a:endParaRPr>
          </a:p>
        </p:txBody>
      </p:sp>
      <p:sp>
        <p:nvSpPr>
          <p:cNvPr id="467" name="Google Shape;467;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p:nvPr/>
        </p:nvSpPr>
        <p:spPr>
          <a:xfrm>
            <a:off x="728525" y="1096475"/>
            <a:ext cx="7206300" cy="3344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000"/>
              </a:spcBef>
              <a:spcAft>
                <a:spcPts val="0"/>
              </a:spcAft>
              <a:buClr>
                <a:srgbClr val="374151"/>
              </a:buClr>
              <a:buSzPts val="1600"/>
              <a:buFont typeface="Georgia"/>
              <a:buChar char="●"/>
            </a:pPr>
            <a:r>
              <a:rPr lang="en" sz="1600" b="1">
                <a:solidFill>
                  <a:srgbClr val="374151"/>
                </a:solidFill>
                <a:latin typeface="Georgia"/>
                <a:ea typeface="Georgia"/>
                <a:cs typeface="Georgia"/>
                <a:sym typeface="Georgia"/>
              </a:rPr>
              <a:t>Model the hematopoietic stem cell differentiation process using PU.1 and GATA-1.</a:t>
            </a:r>
            <a:endParaRPr sz="1600" b="1">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Elucidate the regulatory mechanisms governing differentiation into erythrocyte/megakaryocyte and granulocyte/macrophage lineages.</a:t>
            </a:r>
            <a:endParaRPr sz="1600">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Seek insights into the interplay between transcription factors PU.1 and GATA-1.</a:t>
            </a:r>
            <a:endParaRPr sz="1600">
              <a:solidFill>
                <a:srgbClr val="374151"/>
              </a:solidFill>
              <a:latin typeface="Georgia"/>
              <a:ea typeface="Georgia"/>
              <a:cs typeface="Georgia"/>
              <a:sym typeface="Georgia"/>
            </a:endParaRPr>
          </a:p>
          <a:p>
            <a:pPr marL="45720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Provide opportunities for controlling stem cell development, with significant therapeutic implications.</a:t>
            </a:r>
            <a:endParaRPr sz="1600">
              <a:solidFill>
                <a:srgbClr val="374151"/>
              </a:solidFill>
              <a:latin typeface="Georgia"/>
              <a:ea typeface="Georgia"/>
              <a:cs typeface="Georgia"/>
              <a:sym typeface="Georgia"/>
            </a:endParaRPr>
          </a:p>
        </p:txBody>
      </p:sp>
      <p:sp>
        <p:nvSpPr>
          <p:cNvPr id="144" name="Google Shape;144;p27"/>
          <p:cNvSpPr txBox="1"/>
          <p:nvPr/>
        </p:nvSpPr>
        <p:spPr>
          <a:xfrm>
            <a:off x="438875" y="351100"/>
            <a:ext cx="3651300" cy="692700"/>
          </a:xfrm>
          <a:prstGeom prst="rect">
            <a:avLst/>
          </a:prstGeom>
          <a:noFill/>
          <a:ln>
            <a:noFill/>
          </a:ln>
        </p:spPr>
        <p:txBody>
          <a:bodyPr spcFirstLastPara="1" wrap="square" lIns="91425" tIns="91425" rIns="91425" bIns="91425" anchor="ctr" anchorCtr="0">
            <a:spAutoFit/>
          </a:bodyPr>
          <a:lstStyle/>
          <a:p>
            <a:pPr marL="0" lvl="0" indent="0" algn="just" rtl="0">
              <a:spcBef>
                <a:spcPts val="0"/>
              </a:spcBef>
              <a:spcAft>
                <a:spcPts val="0"/>
              </a:spcAft>
              <a:buNone/>
            </a:pPr>
            <a:r>
              <a:rPr lang="en" sz="3300">
                <a:solidFill>
                  <a:schemeClr val="dk1"/>
                </a:solidFill>
                <a:latin typeface="Georgia"/>
                <a:ea typeface="Georgia"/>
                <a:cs typeface="Georgia"/>
                <a:sym typeface="Georgia"/>
              </a:rPr>
              <a:t>The main purpose</a:t>
            </a:r>
            <a:r>
              <a:rPr lang="en" sz="3300">
                <a:latin typeface="Georgia"/>
                <a:ea typeface="Georgia"/>
                <a:cs typeface="Georgia"/>
                <a:sym typeface="Georgia"/>
              </a:rPr>
              <a:t> </a:t>
            </a:r>
            <a:endParaRPr sz="3300">
              <a:latin typeface="Georgia"/>
              <a:ea typeface="Georgia"/>
              <a:cs typeface="Georgia"/>
              <a:sym typeface="Georgia"/>
            </a:endParaRPr>
          </a:p>
        </p:txBody>
      </p:sp>
      <p:sp>
        <p:nvSpPr>
          <p:cNvPr id="145" name="Google Shape;145;p2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Georgia"/>
                <a:ea typeface="Georgia"/>
                <a:cs typeface="Georgia"/>
                <a:sym typeface="Georgia"/>
              </a:rPr>
              <a:t>Background </a:t>
            </a:r>
            <a:endParaRPr>
              <a:latin typeface="Georgia"/>
              <a:ea typeface="Georgia"/>
              <a:cs typeface="Georgia"/>
              <a:sym typeface="Georgia"/>
            </a:endParaRPr>
          </a:p>
        </p:txBody>
      </p:sp>
      <p:sp>
        <p:nvSpPr>
          <p:cNvPr id="151" name="Google Shape;151;p28"/>
          <p:cNvSpPr txBox="1"/>
          <p:nvPr/>
        </p:nvSpPr>
        <p:spPr>
          <a:xfrm>
            <a:off x="616125" y="1152475"/>
            <a:ext cx="7736100" cy="38664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100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Hematopoietic stem cells are a type of multipotent stem cell can give rise to various blood cell types. This process, known as hematopoiesis, is essential for maintaining the body's blood cell balance and immune function. </a:t>
            </a:r>
            <a:endParaRPr sz="1600">
              <a:solidFill>
                <a:srgbClr val="374151"/>
              </a:solidFill>
              <a:latin typeface="Georgia"/>
              <a:ea typeface="Georgia"/>
              <a:cs typeface="Georgia"/>
              <a:sym typeface="Georgia"/>
            </a:endParaRPr>
          </a:p>
          <a:p>
            <a:pPr marL="457200" marR="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HSCs can participate in generating cells across all hematopoietic lineages, ensuring a continuous supply of specialized cells to meet the organism's demands. </a:t>
            </a:r>
            <a:endParaRPr sz="1600">
              <a:solidFill>
                <a:srgbClr val="374151"/>
              </a:solidFill>
              <a:latin typeface="Georgia"/>
              <a:ea typeface="Georgia"/>
              <a:cs typeface="Georgia"/>
              <a:sym typeface="Georgia"/>
            </a:endParaRPr>
          </a:p>
          <a:p>
            <a:pPr marL="457200" marR="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The regulation of directing undifferentiated stem or progenitor cells toward a specific hematopoietic lineage is referred to as lineage specification.</a:t>
            </a:r>
            <a:r>
              <a:rPr lang="en" sz="1800">
                <a:solidFill>
                  <a:srgbClr val="374151"/>
                </a:solidFill>
                <a:latin typeface="Georgia"/>
                <a:ea typeface="Georgia"/>
                <a:cs typeface="Georgia"/>
                <a:sym typeface="Georgia"/>
              </a:rPr>
              <a:t> </a:t>
            </a:r>
            <a:endParaRPr sz="1800">
              <a:solidFill>
                <a:srgbClr val="374151"/>
              </a:solidFill>
              <a:latin typeface="Georgia"/>
              <a:ea typeface="Georgia"/>
              <a:cs typeface="Georgia"/>
              <a:sym typeface="Georgia"/>
            </a:endParaRPr>
          </a:p>
        </p:txBody>
      </p:sp>
      <p:sp>
        <p:nvSpPr>
          <p:cNvPr id="152" name="Google Shape;152;p2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9"/>
          <p:cNvPicPr preferRelativeResize="0"/>
          <p:nvPr/>
        </p:nvPicPr>
        <p:blipFill>
          <a:blip r:embed="rId3">
            <a:alphaModFix/>
          </a:blip>
          <a:stretch>
            <a:fillRect/>
          </a:stretch>
        </p:blipFill>
        <p:spPr>
          <a:xfrm>
            <a:off x="1469000" y="126050"/>
            <a:ext cx="6103416" cy="3687475"/>
          </a:xfrm>
          <a:prstGeom prst="rect">
            <a:avLst/>
          </a:prstGeom>
          <a:noFill/>
          <a:ln>
            <a:noFill/>
          </a:ln>
        </p:spPr>
      </p:pic>
      <p:sp>
        <p:nvSpPr>
          <p:cNvPr id="158" name="Google Shape;158;p29"/>
          <p:cNvSpPr txBox="1"/>
          <p:nvPr/>
        </p:nvSpPr>
        <p:spPr>
          <a:xfrm>
            <a:off x="1632575" y="3712800"/>
            <a:ext cx="5608800" cy="93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1F1F1F"/>
                </a:solidFill>
                <a:latin typeface="Georgia"/>
                <a:ea typeface="Georgia"/>
                <a:cs typeface="Georgia"/>
                <a:sym typeface="Georgia"/>
              </a:rPr>
              <a:t>Schema depicting the positions of essential function of selected transcription factors in hematopoietic development. Positioning is based on the earliest block in differentiation resulting from absence of the designated factor. Only factors with a demonstrated role in hematopoietic differentiation.</a:t>
            </a:r>
            <a:endParaRPr>
              <a:latin typeface="Calibri"/>
              <a:ea typeface="Calibri"/>
              <a:cs typeface="Calibri"/>
              <a:sym typeface="Calibri"/>
            </a:endParaRPr>
          </a:p>
        </p:txBody>
      </p:sp>
      <p:sp>
        <p:nvSpPr>
          <p:cNvPr id="159" name="Google Shape;159;p29"/>
          <p:cNvSpPr txBox="1"/>
          <p:nvPr/>
        </p:nvSpPr>
        <p:spPr>
          <a:xfrm>
            <a:off x="107231" y="4614301"/>
            <a:ext cx="2444021" cy="43085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600">
                <a:latin typeface="Georgia"/>
                <a:ea typeface="Georgia"/>
                <a:cs typeface="Georgia"/>
              </a:defRPr>
            </a:lvl1pPr>
          </a:lstStyle>
          <a:p>
            <a:r>
              <a:rPr lang="en" dirty="0">
                <a:sym typeface="Georgia"/>
              </a:rPr>
              <a:t>(</a:t>
            </a:r>
            <a:r>
              <a:rPr lang="en" dirty="0" err="1">
                <a:sym typeface="Georgia"/>
              </a:rPr>
              <a:t>Shivdasani</a:t>
            </a:r>
            <a:r>
              <a:rPr lang="en" dirty="0">
                <a:sym typeface="Georgia"/>
              </a:rPr>
              <a:t> et al., 1996)</a:t>
            </a:r>
            <a:endParaRPr dirty="0">
              <a:sym typeface="Georgia"/>
            </a:endParaRPr>
          </a:p>
        </p:txBody>
      </p:sp>
      <p:sp>
        <p:nvSpPr>
          <p:cNvPr id="160" name="Google Shape;160;p2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608825" y="375882"/>
            <a:ext cx="3535809" cy="3708684"/>
          </a:xfrm>
          <a:prstGeom prst="rect">
            <a:avLst/>
          </a:prstGeom>
          <a:noFill/>
          <a:ln>
            <a:noFill/>
          </a:ln>
        </p:spPr>
      </p:pic>
      <p:pic>
        <p:nvPicPr>
          <p:cNvPr id="166" name="Google Shape;166;p30"/>
          <p:cNvPicPr preferRelativeResize="0"/>
          <p:nvPr/>
        </p:nvPicPr>
        <p:blipFill>
          <a:blip r:embed="rId4">
            <a:alphaModFix/>
          </a:blip>
          <a:stretch>
            <a:fillRect/>
          </a:stretch>
        </p:blipFill>
        <p:spPr>
          <a:xfrm>
            <a:off x="4838716" y="284375"/>
            <a:ext cx="2229120" cy="3708684"/>
          </a:xfrm>
          <a:prstGeom prst="rect">
            <a:avLst/>
          </a:prstGeom>
          <a:noFill/>
          <a:ln>
            <a:noFill/>
          </a:ln>
        </p:spPr>
      </p:pic>
      <p:sp>
        <p:nvSpPr>
          <p:cNvPr id="167" name="Google Shape;167;p30"/>
          <p:cNvSpPr txBox="1"/>
          <p:nvPr/>
        </p:nvSpPr>
        <p:spPr>
          <a:xfrm>
            <a:off x="829198" y="4035116"/>
            <a:ext cx="4126500" cy="5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Georgia"/>
                <a:ea typeface="Georgia"/>
                <a:cs typeface="Georgia"/>
                <a:sym typeface="Georgia"/>
              </a:rPr>
              <a:t>Pu.1 Suppresses Erythroid Development</a:t>
            </a:r>
            <a:endParaRPr sz="1300">
              <a:latin typeface="Georgia"/>
              <a:ea typeface="Georgia"/>
              <a:cs typeface="Georgia"/>
              <a:sym typeface="Georgia"/>
            </a:endParaRPr>
          </a:p>
          <a:p>
            <a:pPr marL="0" lvl="0" indent="0" algn="l" rtl="0">
              <a:spcBef>
                <a:spcPts val="0"/>
              </a:spcBef>
              <a:spcAft>
                <a:spcPts val="0"/>
              </a:spcAft>
              <a:buNone/>
            </a:pPr>
            <a:endParaRPr sz="1900">
              <a:latin typeface="Georgia"/>
              <a:ea typeface="Georgia"/>
              <a:cs typeface="Georgia"/>
              <a:sym typeface="Georgia"/>
            </a:endParaRPr>
          </a:p>
        </p:txBody>
      </p:sp>
      <p:sp>
        <p:nvSpPr>
          <p:cNvPr id="168" name="Google Shape;168;p30"/>
          <p:cNvSpPr txBox="1"/>
          <p:nvPr/>
        </p:nvSpPr>
        <p:spPr>
          <a:xfrm>
            <a:off x="4838725" y="4035119"/>
            <a:ext cx="2859600" cy="5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05050"/>
                </a:solidFill>
                <a:latin typeface="Georgia"/>
                <a:ea typeface="Georgia"/>
                <a:cs typeface="Georgia"/>
                <a:sym typeface="Georgia"/>
              </a:rPr>
              <a:t>Pu.1 Is Required for Myelopoiesis</a:t>
            </a:r>
            <a:endParaRPr sz="1700">
              <a:latin typeface="Georgia"/>
              <a:ea typeface="Georgia"/>
              <a:cs typeface="Georgia"/>
              <a:sym typeface="Georgia"/>
            </a:endParaRPr>
          </a:p>
        </p:txBody>
      </p:sp>
      <p:sp>
        <p:nvSpPr>
          <p:cNvPr id="170" name="Google Shape;170;p3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2" name="Google Shape;179;p31">
            <a:extLst>
              <a:ext uri="{FF2B5EF4-FFF2-40B4-BE49-F238E27FC236}">
                <a16:creationId xmlns:a16="http://schemas.microsoft.com/office/drawing/2014/main" id="{D8D2C85F-3A93-4949-7734-7B9DBD6D3E98}"/>
              </a:ext>
            </a:extLst>
          </p:cNvPr>
          <p:cNvSpPr txBox="1"/>
          <p:nvPr/>
        </p:nvSpPr>
        <p:spPr>
          <a:xfrm>
            <a:off x="5640925" y="4599725"/>
            <a:ext cx="225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Georgia"/>
                <a:ea typeface="Georgia"/>
                <a:cs typeface="Georgia"/>
                <a:sym typeface="Georgia"/>
              </a:rPr>
              <a:t>(Rhodes et al., 2005)</a:t>
            </a:r>
            <a:endParaRPr sz="1600" dirty="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188463" y="489675"/>
            <a:ext cx="2329362" cy="3414700"/>
          </a:xfrm>
          <a:prstGeom prst="rect">
            <a:avLst/>
          </a:prstGeom>
          <a:noFill/>
          <a:ln>
            <a:noFill/>
          </a:ln>
        </p:spPr>
      </p:pic>
      <p:pic>
        <p:nvPicPr>
          <p:cNvPr id="176" name="Google Shape;176;p31"/>
          <p:cNvPicPr preferRelativeResize="0"/>
          <p:nvPr/>
        </p:nvPicPr>
        <p:blipFill>
          <a:blip r:embed="rId4">
            <a:alphaModFix/>
          </a:blip>
          <a:stretch>
            <a:fillRect/>
          </a:stretch>
        </p:blipFill>
        <p:spPr>
          <a:xfrm>
            <a:off x="4962926" y="454550"/>
            <a:ext cx="2895300" cy="3414708"/>
          </a:xfrm>
          <a:prstGeom prst="rect">
            <a:avLst/>
          </a:prstGeom>
          <a:noFill/>
          <a:ln>
            <a:noFill/>
          </a:ln>
        </p:spPr>
      </p:pic>
      <p:sp>
        <p:nvSpPr>
          <p:cNvPr id="177" name="Google Shape;177;p31"/>
          <p:cNvSpPr txBox="1"/>
          <p:nvPr/>
        </p:nvSpPr>
        <p:spPr>
          <a:xfrm>
            <a:off x="1246363" y="4176381"/>
            <a:ext cx="2895300" cy="38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05050"/>
                </a:solidFill>
                <a:latin typeface="Georgia"/>
                <a:ea typeface="Georgia"/>
                <a:cs typeface="Georgia"/>
                <a:sym typeface="Georgia"/>
              </a:rPr>
              <a:t>Gata1 Suppresses Myelopoiesis</a:t>
            </a:r>
            <a:endParaRPr sz="1200">
              <a:solidFill>
                <a:srgbClr val="505050"/>
              </a:solidFill>
              <a:latin typeface="Georgia"/>
              <a:ea typeface="Georgia"/>
              <a:cs typeface="Georgia"/>
              <a:sym typeface="Georgia"/>
            </a:endParaRPr>
          </a:p>
          <a:p>
            <a:pPr marL="0" lvl="0" indent="0" algn="l" rtl="0">
              <a:spcBef>
                <a:spcPts val="0"/>
              </a:spcBef>
              <a:spcAft>
                <a:spcPts val="0"/>
              </a:spcAft>
              <a:buNone/>
            </a:pPr>
            <a:endParaRPr sz="1800">
              <a:latin typeface="Georgia"/>
              <a:ea typeface="Georgia"/>
              <a:cs typeface="Georgia"/>
              <a:sym typeface="Georgia"/>
            </a:endParaRPr>
          </a:p>
        </p:txBody>
      </p:sp>
      <p:sp>
        <p:nvSpPr>
          <p:cNvPr id="178" name="Google Shape;178;p31"/>
          <p:cNvSpPr txBox="1"/>
          <p:nvPr/>
        </p:nvSpPr>
        <p:spPr>
          <a:xfrm>
            <a:off x="4366452" y="4206972"/>
            <a:ext cx="4003500" cy="3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05050"/>
                </a:solidFill>
                <a:latin typeface="Georgia"/>
                <a:ea typeface="Georgia"/>
                <a:cs typeface="Georgia"/>
                <a:sym typeface="Georgia"/>
              </a:rPr>
              <a:t>Early Hematopoietic Gene Regulation by Pu.1 and Gata1</a:t>
            </a:r>
            <a:endParaRPr sz="1200">
              <a:solidFill>
                <a:srgbClr val="505050"/>
              </a:solidFill>
              <a:latin typeface="Georgia"/>
              <a:ea typeface="Georgia"/>
              <a:cs typeface="Georgia"/>
              <a:sym typeface="Georgia"/>
            </a:endParaRPr>
          </a:p>
          <a:p>
            <a:pPr marL="0" lvl="0" indent="0" algn="l" rtl="0">
              <a:spcBef>
                <a:spcPts val="0"/>
              </a:spcBef>
              <a:spcAft>
                <a:spcPts val="0"/>
              </a:spcAft>
              <a:buNone/>
            </a:pPr>
            <a:endParaRPr sz="1800">
              <a:latin typeface="Georgia"/>
              <a:ea typeface="Georgia"/>
              <a:cs typeface="Georgia"/>
              <a:sym typeface="Georgia"/>
            </a:endParaRPr>
          </a:p>
        </p:txBody>
      </p:sp>
      <p:sp>
        <p:nvSpPr>
          <p:cNvPr id="179" name="Google Shape;179;p31"/>
          <p:cNvSpPr txBox="1"/>
          <p:nvPr/>
        </p:nvSpPr>
        <p:spPr>
          <a:xfrm>
            <a:off x="5640925" y="4599725"/>
            <a:ext cx="225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Georgia"/>
                <a:ea typeface="Georgia"/>
                <a:cs typeface="Georgia"/>
                <a:sym typeface="Georgia"/>
              </a:rPr>
              <a:t>(Rhodes et al., 2005)</a:t>
            </a:r>
            <a:endParaRPr sz="1600" dirty="0">
              <a:latin typeface="Georgia"/>
              <a:ea typeface="Georgia"/>
              <a:cs typeface="Georgia"/>
              <a:sym typeface="Georgia"/>
            </a:endParaRPr>
          </a:p>
        </p:txBody>
      </p:sp>
      <p:sp>
        <p:nvSpPr>
          <p:cNvPr id="180" name="Google Shape;180;p3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idx="4294967295"/>
          </p:nvPr>
        </p:nvSpPr>
        <p:spPr>
          <a:xfrm>
            <a:off x="311691" y="158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Two different mechanisms</a:t>
            </a:r>
            <a:endParaRPr/>
          </a:p>
        </p:txBody>
      </p:sp>
      <p:sp>
        <p:nvSpPr>
          <p:cNvPr id="186" name="Google Shape;186;p32"/>
          <p:cNvSpPr txBox="1"/>
          <p:nvPr/>
        </p:nvSpPr>
        <p:spPr>
          <a:xfrm>
            <a:off x="462775" y="1391150"/>
            <a:ext cx="3506700" cy="1694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00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GATA-1 forms a complex with PU.1 by binding to its β3/β4 region. In this process, it displaces the co-activator c-Jun from its binding site on PU.1, leading to the inhibition of PU.1's transcription initiation.</a:t>
            </a:r>
            <a:endParaRPr>
              <a:solidFill>
                <a:srgbClr val="374151"/>
              </a:solidFill>
              <a:latin typeface="Georgia"/>
              <a:ea typeface="Georgia"/>
              <a:cs typeface="Georgia"/>
              <a:sym typeface="Georgia"/>
            </a:endParaRPr>
          </a:p>
          <a:p>
            <a:pPr marL="0" lvl="0" indent="0" algn="just" rtl="0">
              <a:spcBef>
                <a:spcPts val="0"/>
              </a:spcBef>
              <a:spcAft>
                <a:spcPts val="0"/>
              </a:spcAft>
              <a:buNone/>
            </a:pPr>
            <a:endParaRPr>
              <a:latin typeface="Georgia"/>
              <a:ea typeface="Georgia"/>
              <a:cs typeface="Georgia"/>
              <a:sym typeface="Georgia"/>
            </a:endParaRPr>
          </a:p>
        </p:txBody>
      </p:sp>
      <p:sp>
        <p:nvSpPr>
          <p:cNvPr id="187" name="Google Shape;187;p32"/>
          <p:cNvSpPr txBox="1"/>
          <p:nvPr/>
        </p:nvSpPr>
        <p:spPr>
          <a:xfrm>
            <a:off x="4572000" y="1391150"/>
            <a:ext cx="3911400" cy="2958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74151"/>
              </a:buClr>
              <a:buSzPts val="1600"/>
              <a:buFont typeface="Georgia"/>
              <a:buChar char="●"/>
            </a:pPr>
            <a:r>
              <a:rPr lang="en" sz="1600">
                <a:solidFill>
                  <a:srgbClr val="374151"/>
                </a:solidFill>
                <a:latin typeface="Georgia"/>
                <a:ea typeface="Georgia"/>
                <a:cs typeface="Georgia"/>
                <a:sym typeface="Georgia"/>
              </a:rPr>
              <a:t>The suppression of GATA-1 transcription occurs as a result of the interaction between the N-terminal segment of PU.1 and the C-finger region of GATA-1. This interaction effectively hinders GATA-1 from binding to its promoter.</a:t>
            </a:r>
            <a:endParaRPr>
              <a:solidFill>
                <a:srgbClr val="374151"/>
              </a:solidFill>
            </a:endParaRPr>
          </a:p>
          <a:p>
            <a:pPr marL="0" lvl="0" indent="0" algn="just" rtl="0">
              <a:spcBef>
                <a:spcPts val="0"/>
              </a:spcBef>
              <a:spcAft>
                <a:spcPts val="0"/>
              </a:spcAft>
              <a:buNone/>
            </a:pPr>
            <a:endParaRPr>
              <a:latin typeface="Calibri"/>
              <a:ea typeface="Calibri"/>
              <a:cs typeface="Calibri"/>
              <a:sym typeface="Calibri"/>
            </a:endParaRPr>
          </a:p>
        </p:txBody>
      </p:sp>
      <p:sp>
        <p:nvSpPr>
          <p:cNvPr id="188" name="Google Shape;188;p32"/>
          <p:cNvSpPr txBox="1"/>
          <p:nvPr/>
        </p:nvSpPr>
        <p:spPr>
          <a:xfrm>
            <a:off x="105825" y="4646075"/>
            <a:ext cx="230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Georgia"/>
                <a:ea typeface="Georgia"/>
                <a:cs typeface="Georgia"/>
                <a:sym typeface="Georgia"/>
              </a:rPr>
              <a:t>(</a:t>
            </a:r>
            <a:r>
              <a:rPr lang="en" sz="1600" dirty="0">
                <a:latin typeface="Georgia"/>
                <a:ea typeface="Georgia"/>
                <a:cs typeface="Georgia"/>
                <a:sym typeface="Georgia"/>
              </a:rPr>
              <a:t>Roeder et al., 2006)</a:t>
            </a:r>
            <a:endParaRPr sz="1600" dirty="0">
              <a:latin typeface="Georgia"/>
              <a:ea typeface="Georgia"/>
              <a:cs typeface="Georgia"/>
              <a:sym typeface="Georgia"/>
            </a:endParaRPr>
          </a:p>
        </p:txBody>
      </p:sp>
      <p:sp>
        <p:nvSpPr>
          <p:cNvPr id="189" name="Google Shape;189;p3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uke Light">
      <a:dk1>
        <a:srgbClr val="001A57"/>
      </a:dk1>
      <a:lt1>
        <a:srgbClr val="FFFFFF"/>
      </a:lt1>
      <a:dk2>
        <a:srgbClr val="666666"/>
      </a:dk2>
      <a:lt2>
        <a:srgbClr val="E2E6ED"/>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2240</Words>
  <Application>Microsoft Macintosh PowerPoint</Application>
  <PresentationFormat>On-screen Show (16:9)</PresentationFormat>
  <Paragraphs>345</Paragraphs>
  <Slides>35</Slides>
  <Notes>34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Comic Sans MS</vt:lpstr>
      <vt:lpstr>Georgia</vt:lpstr>
      <vt:lpstr>Simple Light</vt:lpstr>
      <vt:lpstr>Office Theme</vt:lpstr>
      <vt:lpstr>Mathematical Modeling of a Bi-factor Stem Cell Differentiation System</vt:lpstr>
      <vt:lpstr>PowerPoint Presentation</vt:lpstr>
      <vt:lpstr>PowerPoint Presentation</vt:lpstr>
      <vt:lpstr>PowerPoint Presentation</vt:lpstr>
      <vt:lpstr>Background </vt:lpstr>
      <vt:lpstr>PowerPoint Presentation</vt:lpstr>
      <vt:lpstr>PowerPoint Presentation</vt:lpstr>
      <vt:lpstr>PowerPoint Presentation</vt:lpstr>
      <vt:lpstr>Two different mechanisms</vt:lpstr>
      <vt:lpstr>In General</vt:lpstr>
      <vt:lpstr>Prediction </vt:lpstr>
      <vt:lpstr>Models Utilize Different Formalisms</vt:lpstr>
      <vt:lpstr>A New Mathematical Model </vt:lpstr>
      <vt:lpstr>Parameters</vt:lpstr>
      <vt:lpstr>Assumptions on Network</vt:lpstr>
      <vt:lpstr>Assumptions on Parameters and others</vt:lpstr>
      <vt:lpstr>Results </vt:lpstr>
      <vt:lpstr>Results</vt:lpstr>
      <vt:lpstr>Case Study</vt:lpstr>
      <vt:lpstr>Case Study 1 </vt:lpstr>
      <vt:lpstr>Case Study 1 </vt:lpstr>
      <vt:lpstr>Case Study 2 </vt:lpstr>
      <vt:lpstr>Case Study 2 </vt:lpstr>
      <vt:lpstr>Case Study 3 </vt:lpstr>
      <vt:lpstr>Case Study 3</vt:lpstr>
      <vt:lpstr>Case Study - Auto Regulation </vt:lpstr>
      <vt:lpstr>Case Study 4 </vt:lpstr>
      <vt:lpstr>Case Study 4 </vt:lpstr>
      <vt:lpstr>Case Study 5 </vt:lpstr>
      <vt:lpstr>Case Study 5 </vt:lpstr>
      <vt:lpstr>Case Study 6 </vt:lpstr>
      <vt:lpstr>Case Study 6</vt:lpstr>
      <vt:lpstr>Case Study - Cross Inhibition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Modeling of a Bi-factor Stem Cell Differentiation System</dc:title>
  <cp:lastModifiedBy>Zhixiang Yao</cp:lastModifiedBy>
  <cp:revision>1</cp:revision>
  <dcterms:modified xsi:type="dcterms:W3CDTF">2023-10-18T17:49:55Z</dcterms:modified>
</cp:coreProperties>
</file>